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697" r:id="rId5"/>
    <p:sldMasterId id="2147483672" r:id="rId6"/>
  </p:sldMasterIdLst>
  <p:notesMasterIdLst>
    <p:notesMasterId r:id="rId46"/>
  </p:notesMasterIdLst>
  <p:handoutMasterIdLst>
    <p:handoutMasterId r:id="rId47"/>
  </p:handoutMasterIdLst>
  <p:sldIdLst>
    <p:sldId id="695" r:id="rId7"/>
    <p:sldId id="712" r:id="rId8"/>
    <p:sldId id="713" r:id="rId9"/>
    <p:sldId id="714" r:id="rId10"/>
    <p:sldId id="715" r:id="rId11"/>
    <p:sldId id="716" r:id="rId12"/>
    <p:sldId id="717" r:id="rId13"/>
    <p:sldId id="718" r:id="rId14"/>
    <p:sldId id="719" r:id="rId15"/>
    <p:sldId id="701" r:id="rId16"/>
    <p:sldId id="720" r:id="rId17"/>
    <p:sldId id="721" r:id="rId18"/>
    <p:sldId id="722" r:id="rId19"/>
    <p:sldId id="723" r:id="rId20"/>
    <p:sldId id="724" r:id="rId21"/>
    <p:sldId id="725" r:id="rId22"/>
    <p:sldId id="726" r:id="rId23"/>
    <p:sldId id="727" r:id="rId24"/>
    <p:sldId id="728" r:id="rId25"/>
    <p:sldId id="729" r:id="rId26"/>
    <p:sldId id="730" r:id="rId27"/>
    <p:sldId id="679" r:id="rId28"/>
    <p:sldId id="697" r:id="rId29"/>
    <p:sldId id="699" r:id="rId30"/>
    <p:sldId id="700" r:id="rId31"/>
    <p:sldId id="702" r:id="rId32"/>
    <p:sldId id="703" r:id="rId33"/>
    <p:sldId id="704" r:id="rId34"/>
    <p:sldId id="705" r:id="rId35"/>
    <p:sldId id="706" r:id="rId36"/>
    <p:sldId id="707" r:id="rId37"/>
    <p:sldId id="698" r:id="rId38"/>
    <p:sldId id="708" r:id="rId39"/>
    <p:sldId id="709" r:id="rId40"/>
    <p:sldId id="731" r:id="rId41"/>
    <p:sldId id="710" r:id="rId42"/>
    <p:sldId id="711" r:id="rId43"/>
    <p:sldId id="360" r:id="rId44"/>
    <p:sldId id="605" r:id="rId4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6CA"/>
    <a:srgbClr val="004D9B"/>
    <a:srgbClr val="92D051"/>
    <a:srgbClr val="376092"/>
    <a:srgbClr val="31859C"/>
    <a:srgbClr val="3CA6C6"/>
    <a:srgbClr val="3FB740"/>
    <a:srgbClr val="6FB242"/>
    <a:srgbClr val="4472C4"/>
    <a:srgbClr val="3CB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C00DB-3620-4F26-B462-60FFD24867FB}" v="2" dt="2022-09-28T15:30:09.948"/>
  </p1510:revLst>
</p1510:revInfo>
</file>

<file path=ppt/tableStyles.xml><?xml version="1.0" encoding="utf-8"?>
<a:tblStyleLst xmlns:a="http://schemas.openxmlformats.org/drawingml/2006/main" def="{5C22544A-7EE6-4342-B048-85BDC9FD1C3A}">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9" autoAdjust="0"/>
    <p:restoredTop sz="89212" autoAdjust="0"/>
  </p:normalViewPr>
  <p:slideViewPr>
    <p:cSldViewPr snapToGrid="0">
      <p:cViewPr varScale="1">
        <p:scale>
          <a:sx n="74" d="100"/>
          <a:sy n="74" d="100"/>
        </p:scale>
        <p:origin x="1906" y="77"/>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Arnaud" userId="fd0237e6-4908-4be8-8aea-7b6359cbe296" providerId="ADAL" clId="{30CC00DB-3620-4F26-B462-60FFD24867FB}"/>
    <pc:docChg chg="undo custSel modSld">
      <pc:chgData name="Simon Arnaud" userId="fd0237e6-4908-4be8-8aea-7b6359cbe296" providerId="ADAL" clId="{30CC00DB-3620-4F26-B462-60FFD24867FB}" dt="2022-09-29T07:24:18.645" v="330" actId="20577"/>
      <pc:docMkLst>
        <pc:docMk/>
      </pc:docMkLst>
      <pc:sldChg chg="modSp mod">
        <pc:chgData name="Simon Arnaud" userId="fd0237e6-4908-4be8-8aea-7b6359cbe296" providerId="ADAL" clId="{30CC00DB-3620-4F26-B462-60FFD24867FB}" dt="2022-09-28T15:40:45.538" v="329" actId="20577"/>
        <pc:sldMkLst>
          <pc:docMk/>
          <pc:sldMk cId="1349849717" sldId="697"/>
        </pc:sldMkLst>
        <pc:spChg chg="mod">
          <ac:chgData name="Simon Arnaud" userId="fd0237e6-4908-4be8-8aea-7b6359cbe296" providerId="ADAL" clId="{30CC00DB-3620-4F26-B462-60FFD24867FB}" dt="2022-09-28T15:40:45.538" v="329" actId="20577"/>
          <ac:spMkLst>
            <pc:docMk/>
            <pc:sldMk cId="1349849717" sldId="697"/>
            <ac:spMk id="3" creationId="{00000000-0000-0000-0000-000000000000}"/>
          </ac:spMkLst>
        </pc:spChg>
      </pc:sldChg>
      <pc:sldChg chg="modSp mod">
        <pc:chgData name="Simon Arnaud" userId="fd0237e6-4908-4be8-8aea-7b6359cbe296" providerId="ADAL" clId="{30CC00DB-3620-4F26-B462-60FFD24867FB}" dt="2022-09-28T15:33:36.020" v="301" actId="20577"/>
        <pc:sldMkLst>
          <pc:docMk/>
          <pc:sldMk cId="2915052031" sldId="702"/>
        </pc:sldMkLst>
        <pc:spChg chg="mod">
          <ac:chgData name="Simon Arnaud" userId="fd0237e6-4908-4be8-8aea-7b6359cbe296" providerId="ADAL" clId="{30CC00DB-3620-4F26-B462-60FFD24867FB}" dt="2022-09-28T15:33:36.020" v="301" actId="20577"/>
          <ac:spMkLst>
            <pc:docMk/>
            <pc:sldMk cId="2915052031" sldId="702"/>
            <ac:spMk id="3" creationId="{00000000-0000-0000-0000-000000000000}"/>
          </ac:spMkLst>
        </pc:spChg>
      </pc:sldChg>
      <pc:sldChg chg="modSp mod">
        <pc:chgData name="Simon Arnaud" userId="fd0237e6-4908-4be8-8aea-7b6359cbe296" providerId="ADAL" clId="{30CC00DB-3620-4F26-B462-60FFD24867FB}" dt="2022-09-28T15:34:13.203" v="325" actId="20577"/>
        <pc:sldMkLst>
          <pc:docMk/>
          <pc:sldMk cId="3416823770" sldId="703"/>
        </pc:sldMkLst>
        <pc:spChg chg="mod">
          <ac:chgData name="Simon Arnaud" userId="fd0237e6-4908-4be8-8aea-7b6359cbe296" providerId="ADAL" clId="{30CC00DB-3620-4F26-B462-60FFD24867FB}" dt="2022-09-28T15:34:13.203" v="325" actId="20577"/>
          <ac:spMkLst>
            <pc:docMk/>
            <pc:sldMk cId="3416823770" sldId="703"/>
            <ac:spMk id="3" creationId="{00000000-0000-0000-0000-000000000000}"/>
          </ac:spMkLst>
        </pc:spChg>
      </pc:sldChg>
      <pc:sldChg chg="modSp mod">
        <pc:chgData name="Simon Arnaud" userId="fd0237e6-4908-4be8-8aea-7b6359cbe296" providerId="ADAL" clId="{30CC00DB-3620-4F26-B462-60FFD24867FB}" dt="2022-09-28T15:35:54.827" v="327" actId="20577"/>
        <pc:sldMkLst>
          <pc:docMk/>
          <pc:sldMk cId="1777250029" sldId="704"/>
        </pc:sldMkLst>
        <pc:spChg chg="mod">
          <ac:chgData name="Simon Arnaud" userId="fd0237e6-4908-4be8-8aea-7b6359cbe296" providerId="ADAL" clId="{30CC00DB-3620-4F26-B462-60FFD24867FB}" dt="2022-09-28T15:35:54.827" v="327" actId="20577"/>
          <ac:spMkLst>
            <pc:docMk/>
            <pc:sldMk cId="1777250029" sldId="704"/>
            <ac:spMk id="3" creationId="{00000000-0000-0000-0000-000000000000}"/>
          </ac:spMkLst>
        </pc:spChg>
      </pc:sldChg>
      <pc:sldChg chg="modSp mod">
        <pc:chgData name="Simon Arnaud" userId="fd0237e6-4908-4be8-8aea-7b6359cbe296" providerId="ADAL" clId="{30CC00DB-3620-4F26-B462-60FFD24867FB}" dt="2022-09-29T07:24:18.645" v="330" actId="20577"/>
        <pc:sldMkLst>
          <pc:docMk/>
          <pc:sldMk cId="2701684326" sldId="707"/>
        </pc:sldMkLst>
        <pc:spChg chg="mod">
          <ac:chgData name="Simon Arnaud" userId="fd0237e6-4908-4be8-8aea-7b6359cbe296" providerId="ADAL" clId="{30CC00DB-3620-4F26-B462-60FFD24867FB}" dt="2022-09-29T07:24:18.645" v="330" actId="20577"/>
          <ac:spMkLst>
            <pc:docMk/>
            <pc:sldMk cId="2701684326" sldId="707"/>
            <ac:spMk id="3" creationId="{00000000-0000-0000-0000-000000000000}"/>
          </ac:spMkLst>
        </pc:spChg>
      </pc:sldChg>
    </pc:docChg>
  </pc:docChgLst>
  <pc:docChgLst>
    <pc:chgData name="Etie Alix" userId="f8080c33-ad07-4e2f-841f-d12f26dc73cc" providerId="ADAL" clId="{0A7341C0-5037-419F-90B8-F3D66CEC0E00}"/>
    <pc:docChg chg="custSel modSld">
      <pc:chgData name="Etie Alix" userId="f8080c33-ad07-4e2f-841f-d12f26dc73cc" providerId="ADAL" clId="{0A7341C0-5037-419F-90B8-F3D66CEC0E00}" dt="2022-09-29T08:43:00.649" v="37" actId="20577"/>
      <pc:docMkLst>
        <pc:docMk/>
      </pc:docMkLst>
      <pc:sldChg chg="modSp mod">
        <pc:chgData name="Etie Alix" userId="f8080c33-ad07-4e2f-841f-d12f26dc73cc" providerId="ADAL" clId="{0A7341C0-5037-419F-90B8-F3D66CEC0E00}" dt="2022-09-29T08:37:40.052" v="2" actId="404"/>
        <pc:sldMkLst>
          <pc:docMk/>
          <pc:sldMk cId="3677234391" sldId="699"/>
        </pc:sldMkLst>
        <pc:spChg chg="mod">
          <ac:chgData name="Etie Alix" userId="f8080c33-ad07-4e2f-841f-d12f26dc73cc" providerId="ADAL" clId="{0A7341C0-5037-419F-90B8-F3D66CEC0E00}" dt="2022-09-29T08:37:40.052" v="2" actId="404"/>
          <ac:spMkLst>
            <pc:docMk/>
            <pc:sldMk cId="3677234391" sldId="699"/>
            <ac:spMk id="3" creationId="{00000000-0000-0000-0000-000000000000}"/>
          </ac:spMkLst>
        </pc:spChg>
      </pc:sldChg>
      <pc:sldChg chg="modSp mod">
        <pc:chgData name="Etie Alix" userId="f8080c33-ad07-4e2f-841f-d12f26dc73cc" providerId="ADAL" clId="{0A7341C0-5037-419F-90B8-F3D66CEC0E00}" dt="2022-09-29T08:38:05.615" v="12" actId="27636"/>
        <pc:sldMkLst>
          <pc:docMk/>
          <pc:sldMk cId="3116205135" sldId="700"/>
        </pc:sldMkLst>
        <pc:spChg chg="mod">
          <ac:chgData name="Etie Alix" userId="f8080c33-ad07-4e2f-841f-d12f26dc73cc" providerId="ADAL" clId="{0A7341C0-5037-419F-90B8-F3D66CEC0E00}" dt="2022-09-29T08:38:05.615" v="12" actId="27636"/>
          <ac:spMkLst>
            <pc:docMk/>
            <pc:sldMk cId="3116205135" sldId="700"/>
            <ac:spMk id="3" creationId="{00000000-0000-0000-0000-000000000000}"/>
          </ac:spMkLst>
        </pc:spChg>
      </pc:sldChg>
      <pc:sldChg chg="modSp mod">
        <pc:chgData name="Etie Alix" userId="f8080c33-ad07-4e2f-841f-d12f26dc73cc" providerId="ADAL" clId="{0A7341C0-5037-419F-90B8-F3D66CEC0E00}" dt="2022-09-29T08:41:51.232" v="27" actId="403"/>
        <pc:sldMkLst>
          <pc:docMk/>
          <pc:sldMk cId="3416823770" sldId="703"/>
        </pc:sldMkLst>
        <pc:spChg chg="mod">
          <ac:chgData name="Etie Alix" userId="f8080c33-ad07-4e2f-841f-d12f26dc73cc" providerId="ADAL" clId="{0A7341C0-5037-419F-90B8-F3D66CEC0E00}" dt="2022-09-29T08:41:51.232" v="27" actId="403"/>
          <ac:spMkLst>
            <pc:docMk/>
            <pc:sldMk cId="3416823770" sldId="703"/>
            <ac:spMk id="3" creationId="{00000000-0000-0000-0000-000000000000}"/>
          </ac:spMkLst>
        </pc:spChg>
      </pc:sldChg>
      <pc:sldChg chg="modSp mod">
        <pc:chgData name="Etie Alix" userId="f8080c33-ad07-4e2f-841f-d12f26dc73cc" providerId="ADAL" clId="{0A7341C0-5037-419F-90B8-F3D66CEC0E00}" dt="2022-09-29T08:43:00.649" v="37" actId="20577"/>
        <pc:sldMkLst>
          <pc:docMk/>
          <pc:sldMk cId="3461774978" sldId="705"/>
        </pc:sldMkLst>
        <pc:spChg chg="mod">
          <ac:chgData name="Etie Alix" userId="f8080c33-ad07-4e2f-841f-d12f26dc73cc" providerId="ADAL" clId="{0A7341C0-5037-419F-90B8-F3D66CEC0E00}" dt="2022-09-29T08:43:00.649" v="37" actId="20577"/>
          <ac:spMkLst>
            <pc:docMk/>
            <pc:sldMk cId="3461774978" sldId="705"/>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5AE4F6D1-3B64-4704-BCC4-E88765C374BB}" type="datetimeFigureOut">
              <a:rPr lang="fr-FR" smtClean="0"/>
              <a:t>29/09/2022</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32" tIns="45716" rIns="91432" bIns="4571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8"/>
          </a:xfrm>
          <a:prstGeom prst="rect">
            <a:avLst/>
          </a:prstGeom>
        </p:spPr>
        <p:txBody>
          <a:bodyPr vert="horz" lIns="91432" tIns="45716" rIns="91432" bIns="45716" rtlCol="0" anchor="b"/>
          <a:lstStyle>
            <a:lvl1pPr algn="r">
              <a:defRPr sz="1200"/>
            </a:lvl1pPr>
          </a:lstStyle>
          <a:p>
            <a:fld id="{D41C7159-848E-4B80-9DC1-A34EE8ABFF02}" type="slidenum">
              <a:rPr lang="fr-FR" smtClean="0"/>
              <a:t>‹N°›</a:t>
            </a:fld>
            <a:endParaRPr lang="fr-FR"/>
          </a:p>
        </p:txBody>
      </p:sp>
    </p:spTree>
    <p:extLst>
      <p:ext uri="{BB962C8B-B14F-4D97-AF65-F5344CB8AC3E}">
        <p14:creationId xmlns:p14="http://schemas.microsoft.com/office/powerpoint/2010/main" val="24882349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8056"/>
          </a:xfrm>
          <a:prstGeom prst="rect">
            <a:avLst/>
          </a:prstGeom>
        </p:spPr>
        <p:txBody>
          <a:bodyPr vert="horz" lIns="91432" tIns="45716" rIns="91432" bIns="45716" rtlCol="0"/>
          <a:lstStyle>
            <a:lvl1pPr algn="r">
              <a:defRPr sz="1200"/>
            </a:lvl1pPr>
          </a:lstStyle>
          <a:p>
            <a:fld id="{18B351A4-92BE-471E-B616-2250B0483577}" type="datetimeFigureOut">
              <a:rPr lang="fr-FR" smtClean="0"/>
              <a:t>29/09/2022</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2" tIns="45716" rIns="91432" bIns="45716"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78C6A094-FDCA-438F-98F8-FADA9884F008}" type="slidenum">
              <a:rPr lang="fr-FR" smtClean="0"/>
              <a:t>‹N°›</a:t>
            </a:fld>
            <a:endParaRPr lang="fr-FR"/>
          </a:p>
        </p:txBody>
      </p:sp>
    </p:spTree>
    <p:extLst>
      <p:ext uri="{BB962C8B-B14F-4D97-AF65-F5344CB8AC3E}">
        <p14:creationId xmlns:p14="http://schemas.microsoft.com/office/powerpoint/2010/main" val="6325919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3</a:t>
            </a:fld>
            <a:endParaRPr lang="fr-FR"/>
          </a:p>
        </p:txBody>
      </p:sp>
    </p:spTree>
    <p:extLst>
      <p:ext uri="{BB962C8B-B14F-4D97-AF65-F5344CB8AC3E}">
        <p14:creationId xmlns:p14="http://schemas.microsoft.com/office/powerpoint/2010/main" val="2675801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1" i="0" u="sng">
                <a:solidFill>
                  <a:srgbClr val="000000"/>
                </a:solidFill>
                <a:effectLst/>
                <a:latin typeface="sourcesanspro"/>
              </a:rPr>
              <a:t>Types d’actes</a:t>
            </a:r>
            <a:r>
              <a:rPr lang="fr-FR" b="1" i="0" u="none">
                <a:solidFill>
                  <a:srgbClr val="000000"/>
                </a:solidFill>
                <a:effectLst/>
                <a:latin typeface="sourcesanspro"/>
              </a:rPr>
              <a:t> : </a:t>
            </a:r>
            <a:r>
              <a:rPr kumimoji="0" lang="fr-FR" sz="1200" b="0" i="0" u="none" strike="noStrike" kern="1200" cap="none" spc="0" normalizeH="0" baseline="0" noProof="0">
                <a:ln>
                  <a:noFill/>
                </a:ln>
                <a:solidFill>
                  <a:srgbClr val="3C3C3E">
                    <a:lumMod val="50000"/>
                  </a:srgbClr>
                </a:solidFill>
                <a:effectLst/>
                <a:uLnTx/>
                <a:uFillTx/>
                <a:latin typeface="Arial"/>
                <a:cs typeface="Arial"/>
              </a:rPr>
              <a:t>Actes réglementaires et les décisions ne présentant ni un caractère réglementaire, ni un caractère individuel</a:t>
            </a:r>
          </a:p>
          <a:p>
            <a:pPr marL="171450" indent="-171450">
              <a:buFontTx/>
              <a:buChar char="-"/>
            </a:pPr>
            <a:endParaRPr lang="fr-FR" b="1" i="0" u="sng">
              <a:solidFill>
                <a:srgbClr val="000000"/>
              </a:solidFill>
              <a:effectLst/>
              <a:latin typeface="sourcesanspro"/>
            </a:endParaRPr>
          </a:p>
          <a:p>
            <a:pPr marL="171450" indent="-171450">
              <a:buFontTx/>
              <a:buChar char="-"/>
            </a:pPr>
            <a:r>
              <a:rPr lang="fr-FR" b="1" i="0" u="sng">
                <a:solidFill>
                  <a:srgbClr val="000000"/>
                </a:solidFill>
                <a:effectLst/>
                <a:latin typeface="sourcesanspro"/>
              </a:rPr>
              <a:t>Publicité dématérialisée </a:t>
            </a:r>
            <a:r>
              <a:rPr lang="fr-FR" b="0" i="0">
                <a:solidFill>
                  <a:srgbClr val="000000"/>
                </a:solidFill>
                <a:effectLst/>
                <a:latin typeface="sourcesanspro"/>
              </a:rPr>
              <a:t>: « </a:t>
            </a:r>
            <a:r>
              <a:rPr lang="fr-FR" b="0" i="1">
                <a:solidFill>
                  <a:srgbClr val="000000"/>
                </a:solidFill>
                <a:effectLst/>
                <a:latin typeface="sourcesanspro"/>
              </a:rPr>
              <a:t>Les </a:t>
            </a:r>
            <a:r>
              <a:rPr lang="fr-FR" b="1" i="1">
                <a:solidFill>
                  <a:srgbClr val="000000"/>
                </a:solidFill>
                <a:effectLst/>
                <a:latin typeface="sourcesanspro"/>
              </a:rPr>
              <a:t>actes réglementaires </a:t>
            </a:r>
            <a:r>
              <a:rPr lang="fr-FR" b="0" i="1">
                <a:solidFill>
                  <a:srgbClr val="000000"/>
                </a:solidFill>
                <a:effectLst/>
                <a:latin typeface="sourcesanspro"/>
              </a:rPr>
              <a:t>et les </a:t>
            </a:r>
            <a:r>
              <a:rPr lang="fr-FR" b="1" i="1">
                <a:solidFill>
                  <a:srgbClr val="000000"/>
                </a:solidFill>
                <a:effectLst/>
                <a:latin typeface="sourcesanspro"/>
              </a:rPr>
              <a:t>décisions</a:t>
            </a:r>
            <a:r>
              <a:rPr lang="fr-FR" b="0" i="1">
                <a:solidFill>
                  <a:srgbClr val="000000"/>
                </a:solidFill>
                <a:effectLst/>
                <a:latin typeface="sourcesanspro"/>
              </a:rPr>
              <a:t> ne présentant ni un caractère réglementaire, ni un caractère individuel</a:t>
            </a:r>
            <a:r>
              <a:rPr lang="fr-FR" i="1">
                <a:solidFill>
                  <a:srgbClr val="000000"/>
                </a:solidFill>
                <a:latin typeface="sourcesanspro"/>
              </a:rPr>
              <a:t>* </a:t>
            </a:r>
            <a:r>
              <a:rPr lang="fr-FR" b="1" i="1">
                <a:solidFill>
                  <a:srgbClr val="000000"/>
                </a:solidFill>
                <a:effectLst/>
                <a:latin typeface="sourcesanspro"/>
              </a:rPr>
              <a:t>font l'objet d'une publication sous forme électronique</a:t>
            </a:r>
            <a:r>
              <a:rPr lang="fr-FR" b="0" i="1">
                <a:solidFill>
                  <a:srgbClr val="000000"/>
                </a:solidFill>
                <a:effectLst/>
                <a:latin typeface="sourcesanspro"/>
              </a:rPr>
              <a:t>, dans des conditions fixées par décret en Conseil d'Etat, de nature à garantir leur authenticité et à </a:t>
            </a:r>
            <a:r>
              <a:rPr lang="fr-FR" b="1" i="1">
                <a:solidFill>
                  <a:srgbClr val="000000"/>
                </a:solidFill>
                <a:effectLst/>
                <a:latin typeface="sourcesanspro"/>
              </a:rPr>
              <a:t>assurer leur mise à disposition du public de manière permanente et gratuite</a:t>
            </a:r>
            <a:r>
              <a:rPr lang="fr-FR" b="0" i="0">
                <a:solidFill>
                  <a:srgbClr val="000000"/>
                </a:solidFill>
                <a:effectLst/>
                <a:latin typeface="sourcesanspro"/>
              </a:rPr>
              <a:t>. » article L.2131-1 CGCT</a:t>
            </a:r>
          </a:p>
          <a:p>
            <a:pPr marL="171450" indent="-171450">
              <a:buFontTx/>
              <a:buChar char="-"/>
            </a:pPr>
            <a:endParaRPr lang="fr-FR" b="0" i="0">
              <a:solidFill>
                <a:srgbClr val="000000"/>
              </a:solidFill>
              <a:effectLst/>
              <a:latin typeface="sourcesanspro"/>
            </a:endParaRPr>
          </a:p>
          <a:p>
            <a:pPr marL="171450" indent="-171450">
              <a:buFont typeface="Arial"/>
              <a:buChar char="•"/>
            </a:pPr>
            <a:r>
              <a:rPr lang="fr-FR" i="1"/>
              <a:t>*recueil des actes administratifs, registre des arrêtés, comptes rendus de séance, PV de séance...</a:t>
            </a:r>
            <a:endParaRPr lang="fr-FR">
              <a:solidFill>
                <a:srgbClr val="000000"/>
              </a:solidFill>
              <a:latin typeface="sourcesanspro"/>
            </a:endParaRPr>
          </a:p>
          <a:p>
            <a:endParaRPr lang="fr-FR">
              <a:solidFill>
                <a:srgbClr val="000000"/>
              </a:solidFill>
              <a:latin typeface="sourcesanspro"/>
            </a:endParaRPr>
          </a:p>
          <a:p>
            <a:pPr marL="171450" indent="-171450">
              <a:buFontTx/>
              <a:buChar char="-"/>
            </a:pPr>
            <a:r>
              <a:rPr lang="fr-FR" b="1" i="0" u="sng">
                <a:solidFill>
                  <a:srgbClr val="000000"/>
                </a:solidFill>
                <a:effectLst/>
                <a:latin typeface="sourcesanspro"/>
              </a:rPr>
              <a:t>Durée de publicité </a:t>
            </a:r>
            <a:r>
              <a:rPr lang="fr-FR" b="0" i="0">
                <a:solidFill>
                  <a:srgbClr val="000000"/>
                </a:solidFill>
                <a:effectLst/>
                <a:latin typeface="sourcesanspro"/>
              </a:rPr>
              <a:t>de l'acte : ne peut pas être inférieure à 2 mois (R. 2131-1 CGCT)</a:t>
            </a:r>
          </a:p>
          <a:p>
            <a:pPr marL="171450" indent="-171450">
              <a:buFontTx/>
              <a:buChar cha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Mise à disposition permanente </a:t>
            </a:r>
            <a:r>
              <a:rPr lang="fr-FR" b="0" i="0">
                <a:solidFill>
                  <a:srgbClr val="000000"/>
                </a:solidFill>
                <a:effectLst/>
                <a:latin typeface="sourcesanspro"/>
              </a:rPr>
              <a:t>: Lorsqu'une personne demande à obtenir sur papier un acte publié sous forme électronique, le maire le lui communique. Il n'est pas tenu de donner suite aux demandes abusives, en particulier par leur nombre ou par leur caractère répétitif ou systématique. (Article L.2131-1 CGCT)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Publication par voie électronique </a:t>
            </a:r>
            <a:r>
              <a:rPr lang="fr-FR" b="0" i="0">
                <a:solidFill>
                  <a:srgbClr val="000000"/>
                </a:solidFill>
                <a:effectLst/>
                <a:latin typeface="sourcesanspro"/>
              </a:rPr>
              <a:t>= formalité qui </a:t>
            </a:r>
            <a:r>
              <a:rPr lang="fr-FR" b="1" i="0">
                <a:solidFill>
                  <a:srgbClr val="000000"/>
                </a:solidFill>
                <a:effectLst/>
                <a:latin typeface="sourcesanspro"/>
              </a:rPr>
              <a:t>confère aux actes leurs caractère exécutoire et </a:t>
            </a:r>
            <a:r>
              <a:rPr lang="fr-FR" b="0" i="0">
                <a:solidFill>
                  <a:srgbClr val="000000"/>
                </a:solidFill>
                <a:effectLst/>
                <a:latin typeface="sourcesanspro"/>
              </a:rPr>
              <a:t>qui fait </a:t>
            </a:r>
            <a:r>
              <a:rPr lang="fr-FR" b="1" i="0">
                <a:solidFill>
                  <a:srgbClr val="000000"/>
                </a:solidFill>
                <a:effectLst/>
                <a:latin typeface="sourcesanspro"/>
              </a:rPr>
              <a:t>courir le délai de recours contentieux </a:t>
            </a:r>
            <a:r>
              <a:rPr lang="fr-FR" b="0" i="0">
                <a:solidFill>
                  <a:srgbClr val="000000"/>
                </a:solidFill>
                <a:effectLst/>
                <a:latin typeface="sourcesanspro"/>
              </a:rPr>
              <a:t>, sous réserve de leurs transmissions au préfet si actes transmissible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Cas d’urgence</a:t>
            </a:r>
            <a:r>
              <a:rPr lang="fr-FR" b="1" i="0" u="none">
                <a:solidFill>
                  <a:srgbClr val="000000"/>
                </a:solidFill>
                <a:effectLst/>
                <a:latin typeface="sourcesanspro"/>
              </a:rPr>
              <a:t> : </a:t>
            </a:r>
            <a:r>
              <a:rPr lang="fr-FR"/>
              <a:t>survenance d’un évènement imprévisible et extérieur à sa volonté. (exemple : panne du site internet de la collectivité ou encore d’une catastrophe naturelle)</a:t>
            </a:r>
            <a:endParaRPr lang="fr-FR">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Conséquence sur le point de départ du délai de recours contentieux </a:t>
            </a:r>
            <a:r>
              <a:rPr lang="fr-FR" b="0" i="0">
                <a:solidFill>
                  <a:srgbClr val="000000"/>
                </a:solidFill>
                <a:effectLst/>
                <a:latin typeface="sourcesanspro"/>
              </a:rPr>
              <a:t>:</a:t>
            </a:r>
          </a:p>
          <a:p>
            <a:pPr>
              <a:defRPr/>
            </a:pPr>
            <a:r>
              <a:rPr lang="fr-FR">
                <a:solidFill>
                  <a:srgbClr val="000000"/>
                </a:solidFill>
                <a:latin typeface="sourcesanspro"/>
              </a:rPr>
              <a:t>   </a:t>
            </a:r>
            <a:r>
              <a:rPr lang="fr-FR" b="0" i="0">
                <a:solidFill>
                  <a:srgbClr val="000000"/>
                </a:solidFill>
                <a:effectLst/>
                <a:latin typeface="sourcesanspro"/>
              </a:rPr>
              <a:t> Pour les actes individuels dès leurs notifications </a:t>
            </a:r>
            <a:r>
              <a:rPr lang="fr-FR" b="0" i="1">
                <a:solidFill>
                  <a:srgbClr val="000000"/>
                </a:solidFill>
                <a:effectLst/>
                <a:latin typeface="sourcesanspro"/>
              </a:rPr>
              <a:t>(aucun changement) </a:t>
            </a:r>
            <a:r>
              <a:rPr lang="fr-FR" b="0" i="0">
                <a:solidFill>
                  <a:srgbClr val="000000"/>
                </a:solidFill>
                <a:effectLst/>
                <a:latin typeface="sourcesanspro"/>
              </a:rPr>
              <a:t>/ pour les actes règlementaires et </a:t>
            </a:r>
            <a:r>
              <a:rPr lang="fr-FR" b="0" i="0" err="1">
                <a:solidFill>
                  <a:srgbClr val="000000"/>
                </a:solidFill>
                <a:effectLst/>
                <a:latin typeface="sourcesanspro"/>
              </a:rPr>
              <a:t>délib</a:t>
            </a:r>
            <a:r>
              <a:rPr lang="fr-FR" b="0" i="0">
                <a:solidFill>
                  <a:srgbClr val="000000"/>
                </a:solidFill>
                <a:effectLst/>
                <a:latin typeface="sourcesanspro"/>
              </a:rPr>
              <a:t>. </a:t>
            </a:r>
            <a:r>
              <a:rPr lang="fr-FR" b="1" i="0">
                <a:solidFill>
                  <a:srgbClr val="000000"/>
                </a:solidFill>
                <a:effectLst/>
                <a:latin typeface="sourcesanspro"/>
              </a:rPr>
              <a:t>dès leur publication sous forme électronique </a:t>
            </a:r>
            <a:r>
              <a:rPr lang="fr-FR" b="0" i="0">
                <a:solidFill>
                  <a:srgbClr val="000000"/>
                </a:solidFill>
                <a:effectLst/>
                <a:latin typeface="sourcesanspro"/>
              </a:rPr>
              <a:t>ou</a:t>
            </a:r>
            <a:r>
              <a:rPr lang="fr-FR" b="1" i="0">
                <a:solidFill>
                  <a:srgbClr val="000000"/>
                </a:solidFill>
                <a:effectLst/>
                <a:latin typeface="sourcesanspro"/>
              </a:rPr>
              <a:t> affichage* </a:t>
            </a:r>
            <a:r>
              <a:rPr lang="fr-FR" b="0" i="1">
                <a:solidFill>
                  <a:srgbClr val="000000"/>
                </a:solidFill>
                <a:effectLst/>
                <a:latin typeface="sourcesanspro"/>
              </a:rPr>
              <a:t>(*commune -3500 </a:t>
            </a:r>
            <a:r>
              <a:rPr lang="fr-FR" b="0" i="1" err="1">
                <a:solidFill>
                  <a:srgbClr val="000000"/>
                </a:solidFill>
                <a:effectLst/>
                <a:latin typeface="sourcesanspro"/>
              </a:rPr>
              <a:t>hab</a:t>
            </a:r>
            <a:r>
              <a:rPr lang="fr-FR" b="0" i="1">
                <a:solidFill>
                  <a:srgbClr val="000000"/>
                </a:solidFill>
                <a:effectLst/>
                <a:latin typeface="sourcesanspro"/>
              </a:rPr>
              <a:t> ayant délibéré)</a:t>
            </a:r>
          </a:p>
          <a:p>
            <a:pPr marL="171450" indent="-171450">
              <a:buFontTx/>
              <a:buChar char="-"/>
            </a:pPr>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14</a:t>
            </a:fld>
            <a:endParaRPr lang="fr-FR"/>
          </a:p>
        </p:txBody>
      </p:sp>
    </p:spTree>
    <p:extLst>
      <p:ext uri="{BB962C8B-B14F-4D97-AF65-F5344CB8AC3E}">
        <p14:creationId xmlns:p14="http://schemas.microsoft.com/office/powerpoint/2010/main" val="718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1" i="0" u="sng">
                <a:solidFill>
                  <a:srgbClr val="000000"/>
                </a:solidFill>
                <a:effectLst/>
                <a:latin typeface="sourcesanspro"/>
              </a:rPr>
              <a:t>Types d’actes</a:t>
            </a:r>
            <a:r>
              <a:rPr lang="fr-FR" b="1" i="0" u="none">
                <a:solidFill>
                  <a:srgbClr val="000000"/>
                </a:solidFill>
                <a:effectLst/>
                <a:latin typeface="sourcesanspro"/>
              </a:rPr>
              <a:t> : </a:t>
            </a:r>
            <a:r>
              <a:rPr kumimoji="0" lang="fr-FR" sz="1200" b="0" i="0" u="none" strike="noStrike" kern="1200" cap="none" spc="0" normalizeH="0" baseline="0" noProof="0">
                <a:ln>
                  <a:noFill/>
                </a:ln>
                <a:solidFill>
                  <a:srgbClr val="3C3C3E">
                    <a:lumMod val="50000"/>
                  </a:srgbClr>
                </a:solidFill>
                <a:effectLst/>
                <a:uLnTx/>
                <a:uFillTx/>
                <a:latin typeface="Arial"/>
                <a:cs typeface="Arial"/>
              </a:rPr>
              <a:t>Actes réglementaires et les décisions ne présentant ni un caractère réglementaire, ni un caractère individuel</a:t>
            </a:r>
          </a:p>
          <a:p>
            <a:pPr marL="171450" indent="-171450">
              <a:buFontTx/>
              <a:buChar char="-"/>
            </a:pPr>
            <a:endParaRPr lang="fr-FR" b="1" i="0" u="sng">
              <a:solidFill>
                <a:srgbClr val="000000"/>
              </a:solidFill>
              <a:effectLst/>
              <a:latin typeface="sourcesanspro"/>
            </a:endParaRPr>
          </a:p>
          <a:p>
            <a:pPr marL="171450" indent="-171450">
              <a:buFontTx/>
              <a:buChar char="-"/>
            </a:pPr>
            <a:r>
              <a:rPr lang="fr-FR" b="1" i="0" u="sng">
                <a:solidFill>
                  <a:srgbClr val="000000"/>
                </a:solidFill>
                <a:effectLst/>
                <a:latin typeface="sourcesanspro"/>
              </a:rPr>
              <a:t>Publicité dématérialisée </a:t>
            </a:r>
            <a:r>
              <a:rPr lang="fr-FR" b="0" i="0">
                <a:solidFill>
                  <a:srgbClr val="000000"/>
                </a:solidFill>
                <a:effectLst/>
                <a:latin typeface="sourcesanspro"/>
              </a:rPr>
              <a:t>: « </a:t>
            </a:r>
            <a:r>
              <a:rPr lang="fr-FR" b="0" i="1">
                <a:solidFill>
                  <a:srgbClr val="000000"/>
                </a:solidFill>
                <a:effectLst/>
                <a:latin typeface="sourcesanspro"/>
              </a:rPr>
              <a:t>Les </a:t>
            </a:r>
            <a:r>
              <a:rPr lang="fr-FR" b="1" i="1">
                <a:solidFill>
                  <a:srgbClr val="000000"/>
                </a:solidFill>
                <a:effectLst/>
                <a:latin typeface="sourcesanspro"/>
              </a:rPr>
              <a:t>actes réglementaires </a:t>
            </a:r>
            <a:r>
              <a:rPr lang="fr-FR" b="0" i="1">
                <a:solidFill>
                  <a:srgbClr val="000000"/>
                </a:solidFill>
                <a:effectLst/>
                <a:latin typeface="sourcesanspro"/>
              </a:rPr>
              <a:t>et les </a:t>
            </a:r>
            <a:r>
              <a:rPr lang="fr-FR" b="1" i="1">
                <a:solidFill>
                  <a:srgbClr val="000000"/>
                </a:solidFill>
                <a:effectLst/>
                <a:latin typeface="sourcesanspro"/>
              </a:rPr>
              <a:t>décisions</a:t>
            </a:r>
            <a:r>
              <a:rPr lang="fr-FR" b="0" i="1">
                <a:solidFill>
                  <a:srgbClr val="000000"/>
                </a:solidFill>
                <a:effectLst/>
                <a:latin typeface="sourcesanspro"/>
              </a:rPr>
              <a:t> ne présentant ni un caractère réglementaire, ni un caractère individuel</a:t>
            </a:r>
            <a:r>
              <a:rPr lang="fr-FR" i="1">
                <a:solidFill>
                  <a:srgbClr val="000000"/>
                </a:solidFill>
                <a:latin typeface="sourcesanspro"/>
              </a:rPr>
              <a:t>* </a:t>
            </a:r>
            <a:r>
              <a:rPr lang="fr-FR" b="1" i="1">
                <a:solidFill>
                  <a:srgbClr val="000000"/>
                </a:solidFill>
                <a:effectLst/>
                <a:latin typeface="sourcesanspro"/>
              </a:rPr>
              <a:t>font l'objet d'une publication sous forme électronique</a:t>
            </a:r>
            <a:r>
              <a:rPr lang="fr-FR" b="0" i="1">
                <a:solidFill>
                  <a:srgbClr val="000000"/>
                </a:solidFill>
                <a:effectLst/>
                <a:latin typeface="sourcesanspro"/>
              </a:rPr>
              <a:t>, dans des conditions fixées par décret en Conseil d'Etat, de nature à garantir leur authenticité et à </a:t>
            </a:r>
            <a:r>
              <a:rPr lang="fr-FR" b="1" i="1">
                <a:solidFill>
                  <a:srgbClr val="000000"/>
                </a:solidFill>
                <a:effectLst/>
                <a:latin typeface="sourcesanspro"/>
              </a:rPr>
              <a:t>assurer leur mise à disposition du public de manière permanente et gratuite</a:t>
            </a:r>
            <a:r>
              <a:rPr lang="fr-FR" b="0" i="0">
                <a:solidFill>
                  <a:srgbClr val="000000"/>
                </a:solidFill>
                <a:effectLst/>
                <a:latin typeface="sourcesanspro"/>
              </a:rPr>
              <a:t>. » article L.2131-1 CGCT</a:t>
            </a:r>
          </a:p>
          <a:p>
            <a:pPr marL="171450" indent="-171450">
              <a:buFontTx/>
              <a:buChar char="-"/>
            </a:pPr>
            <a:endParaRPr lang="fr-FR" b="0" i="0">
              <a:solidFill>
                <a:srgbClr val="000000"/>
              </a:solidFill>
              <a:effectLst/>
              <a:latin typeface="sourcesanspro"/>
            </a:endParaRPr>
          </a:p>
          <a:p>
            <a:pPr marL="171450" indent="-171450">
              <a:buFont typeface="Arial"/>
              <a:buChar char="•"/>
            </a:pPr>
            <a:r>
              <a:rPr lang="fr-FR" i="1"/>
              <a:t>*recueil des actes administratifs, registre des arrêtés, comptes rendus de séance, PV de séance...</a:t>
            </a:r>
            <a:endParaRPr lang="fr-FR">
              <a:solidFill>
                <a:srgbClr val="000000"/>
              </a:solidFill>
              <a:latin typeface="sourcesanspro"/>
            </a:endParaRPr>
          </a:p>
          <a:p>
            <a:endParaRPr lang="fr-FR">
              <a:solidFill>
                <a:srgbClr val="000000"/>
              </a:solidFill>
              <a:latin typeface="sourcesanspro"/>
            </a:endParaRPr>
          </a:p>
          <a:p>
            <a:pPr marL="171450" indent="-171450">
              <a:buFontTx/>
              <a:buChar char="-"/>
            </a:pPr>
            <a:r>
              <a:rPr lang="fr-FR" b="1" i="0" u="sng">
                <a:solidFill>
                  <a:srgbClr val="000000"/>
                </a:solidFill>
                <a:effectLst/>
                <a:latin typeface="sourcesanspro"/>
              </a:rPr>
              <a:t>Durée de publicité </a:t>
            </a:r>
            <a:r>
              <a:rPr lang="fr-FR" b="0" i="0">
                <a:solidFill>
                  <a:srgbClr val="000000"/>
                </a:solidFill>
                <a:effectLst/>
                <a:latin typeface="sourcesanspro"/>
              </a:rPr>
              <a:t>de l'acte : ne peut pas être inférieure à 2 mois (R. 2131-1 CGCT)</a:t>
            </a:r>
          </a:p>
          <a:p>
            <a:pPr marL="171450" indent="-171450">
              <a:buFontTx/>
              <a:buChar cha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Mise à disposition permanente </a:t>
            </a:r>
            <a:r>
              <a:rPr lang="fr-FR" b="0" i="0">
                <a:solidFill>
                  <a:srgbClr val="000000"/>
                </a:solidFill>
                <a:effectLst/>
                <a:latin typeface="sourcesanspro"/>
              </a:rPr>
              <a:t>: Lorsqu'une personne demande à obtenir sur papier un acte publié sous forme électronique, le maire le lui communique. Il n'est pas tenu de donner suite aux demandes abusives, en particulier par leur nombre ou par leur caractère répétitif ou systématique. (Article L.2131-1 CGCT)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Publication par voie électronique </a:t>
            </a:r>
            <a:r>
              <a:rPr lang="fr-FR" b="0" i="0">
                <a:solidFill>
                  <a:srgbClr val="000000"/>
                </a:solidFill>
                <a:effectLst/>
                <a:latin typeface="sourcesanspro"/>
              </a:rPr>
              <a:t>= formalité qui </a:t>
            </a:r>
            <a:r>
              <a:rPr lang="fr-FR" b="1" i="0">
                <a:solidFill>
                  <a:srgbClr val="000000"/>
                </a:solidFill>
                <a:effectLst/>
                <a:latin typeface="sourcesanspro"/>
              </a:rPr>
              <a:t>confère aux actes leurs caractère exécutoire et </a:t>
            </a:r>
            <a:r>
              <a:rPr lang="fr-FR" b="0" i="0">
                <a:solidFill>
                  <a:srgbClr val="000000"/>
                </a:solidFill>
                <a:effectLst/>
                <a:latin typeface="sourcesanspro"/>
              </a:rPr>
              <a:t>qui fait </a:t>
            </a:r>
            <a:r>
              <a:rPr lang="fr-FR" b="1" i="0">
                <a:solidFill>
                  <a:srgbClr val="000000"/>
                </a:solidFill>
                <a:effectLst/>
                <a:latin typeface="sourcesanspro"/>
              </a:rPr>
              <a:t>courir le délai de recours contentieux </a:t>
            </a:r>
            <a:r>
              <a:rPr lang="fr-FR" b="0" i="0">
                <a:solidFill>
                  <a:srgbClr val="000000"/>
                </a:solidFill>
                <a:effectLst/>
                <a:latin typeface="sourcesanspro"/>
              </a:rPr>
              <a:t>, sous réserve de leurs transmissions au préfet si actes transmissible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Cas d’urgence</a:t>
            </a:r>
            <a:r>
              <a:rPr lang="fr-FR" b="1" i="0" u="none">
                <a:solidFill>
                  <a:srgbClr val="000000"/>
                </a:solidFill>
                <a:effectLst/>
                <a:latin typeface="sourcesanspro"/>
              </a:rPr>
              <a:t> : </a:t>
            </a:r>
            <a:r>
              <a:rPr lang="fr-FR"/>
              <a:t>survenance d’un évènement imprévisible et extérieur à sa volonté. (exemple : panne du site internet de la collectivité ou encore d’une catastrophe naturelle)</a:t>
            </a:r>
            <a:endParaRPr lang="fr-FR">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Conséquence sur le point de départ du délai de recours contentieux </a:t>
            </a:r>
            <a:r>
              <a:rPr lang="fr-FR" b="0" i="0">
                <a:solidFill>
                  <a:srgbClr val="000000"/>
                </a:solidFill>
                <a:effectLst/>
                <a:latin typeface="sourcesanspro"/>
              </a:rPr>
              <a:t>:</a:t>
            </a:r>
          </a:p>
          <a:p>
            <a:pPr>
              <a:defRPr/>
            </a:pPr>
            <a:r>
              <a:rPr lang="fr-FR">
                <a:solidFill>
                  <a:srgbClr val="000000"/>
                </a:solidFill>
                <a:latin typeface="sourcesanspro"/>
              </a:rPr>
              <a:t>   </a:t>
            </a:r>
            <a:r>
              <a:rPr lang="fr-FR" b="0" i="0">
                <a:solidFill>
                  <a:srgbClr val="000000"/>
                </a:solidFill>
                <a:effectLst/>
                <a:latin typeface="sourcesanspro"/>
              </a:rPr>
              <a:t> Pour les actes individuels dès leurs notifications </a:t>
            </a:r>
            <a:r>
              <a:rPr lang="fr-FR" b="0" i="1">
                <a:solidFill>
                  <a:srgbClr val="000000"/>
                </a:solidFill>
                <a:effectLst/>
                <a:latin typeface="sourcesanspro"/>
              </a:rPr>
              <a:t>(aucun changement) </a:t>
            </a:r>
            <a:r>
              <a:rPr lang="fr-FR" b="0" i="0">
                <a:solidFill>
                  <a:srgbClr val="000000"/>
                </a:solidFill>
                <a:effectLst/>
                <a:latin typeface="sourcesanspro"/>
              </a:rPr>
              <a:t>/ pour les actes règlementaires et </a:t>
            </a:r>
            <a:r>
              <a:rPr lang="fr-FR" b="0" i="0" err="1">
                <a:solidFill>
                  <a:srgbClr val="000000"/>
                </a:solidFill>
                <a:effectLst/>
                <a:latin typeface="sourcesanspro"/>
              </a:rPr>
              <a:t>délib</a:t>
            </a:r>
            <a:r>
              <a:rPr lang="fr-FR" b="0" i="0">
                <a:solidFill>
                  <a:srgbClr val="000000"/>
                </a:solidFill>
                <a:effectLst/>
                <a:latin typeface="sourcesanspro"/>
              </a:rPr>
              <a:t>. </a:t>
            </a:r>
            <a:r>
              <a:rPr lang="fr-FR" b="1" i="0">
                <a:solidFill>
                  <a:srgbClr val="000000"/>
                </a:solidFill>
                <a:effectLst/>
                <a:latin typeface="sourcesanspro"/>
              </a:rPr>
              <a:t>dès leur publication sous forme électronique </a:t>
            </a:r>
            <a:r>
              <a:rPr lang="fr-FR" b="0" i="0">
                <a:solidFill>
                  <a:srgbClr val="000000"/>
                </a:solidFill>
                <a:effectLst/>
                <a:latin typeface="sourcesanspro"/>
              </a:rPr>
              <a:t>ou</a:t>
            </a:r>
            <a:r>
              <a:rPr lang="fr-FR" b="1" i="0">
                <a:solidFill>
                  <a:srgbClr val="000000"/>
                </a:solidFill>
                <a:effectLst/>
                <a:latin typeface="sourcesanspro"/>
              </a:rPr>
              <a:t> affichage* </a:t>
            </a:r>
            <a:r>
              <a:rPr lang="fr-FR" b="0" i="1">
                <a:solidFill>
                  <a:srgbClr val="000000"/>
                </a:solidFill>
                <a:effectLst/>
                <a:latin typeface="sourcesanspro"/>
              </a:rPr>
              <a:t>(*commune -3500 </a:t>
            </a:r>
            <a:r>
              <a:rPr lang="fr-FR" b="0" i="1" err="1">
                <a:solidFill>
                  <a:srgbClr val="000000"/>
                </a:solidFill>
                <a:effectLst/>
                <a:latin typeface="sourcesanspro"/>
              </a:rPr>
              <a:t>hab</a:t>
            </a:r>
            <a:r>
              <a:rPr lang="fr-FR" b="0" i="1">
                <a:solidFill>
                  <a:srgbClr val="000000"/>
                </a:solidFill>
                <a:effectLst/>
                <a:latin typeface="sourcesanspro"/>
              </a:rPr>
              <a:t> ayant délibéré)</a:t>
            </a:r>
          </a:p>
          <a:p>
            <a:pPr marL="171450" indent="-171450">
              <a:buFontTx/>
              <a:buChar char="-"/>
            </a:pPr>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15</a:t>
            </a:fld>
            <a:endParaRPr lang="fr-FR"/>
          </a:p>
        </p:txBody>
      </p:sp>
    </p:spTree>
    <p:extLst>
      <p:ext uri="{BB962C8B-B14F-4D97-AF65-F5344CB8AC3E}">
        <p14:creationId xmlns:p14="http://schemas.microsoft.com/office/powerpoint/2010/main" val="388180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1" i="0" u="sng">
                <a:solidFill>
                  <a:srgbClr val="000000"/>
                </a:solidFill>
                <a:effectLst/>
                <a:latin typeface="sourcesanspro"/>
              </a:rPr>
              <a:t>Types d’actes</a:t>
            </a:r>
            <a:r>
              <a:rPr lang="fr-FR" b="1" i="0" u="none">
                <a:solidFill>
                  <a:srgbClr val="000000"/>
                </a:solidFill>
                <a:effectLst/>
                <a:latin typeface="sourcesanspro"/>
              </a:rPr>
              <a:t> : </a:t>
            </a:r>
            <a:r>
              <a:rPr kumimoji="0" lang="fr-FR" sz="1200" b="0" i="0" u="none" strike="noStrike" kern="1200" cap="none" spc="0" normalizeH="0" baseline="0" noProof="0">
                <a:ln>
                  <a:noFill/>
                </a:ln>
                <a:solidFill>
                  <a:srgbClr val="3C3C3E">
                    <a:lumMod val="50000"/>
                  </a:srgbClr>
                </a:solidFill>
                <a:effectLst/>
                <a:uLnTx/>
                <a:uFillTx/>
                <a:latin typeface="Arial"/>
                <a:cs typeface="Arial"/>
              </a:rPr>
              <a:t>Actes réglementaires et les décisions ne présentant ni un caractère réglementaire, ni un caractère individuel</a:t>
            </a:r>
          </a:p>
          <a:p>
            <a:pPr marL="171450" indent="-171450">
              <a:buFontTx/>
              <a:buChar char="-"/>
            </a:pPr>
            <a:endParaRPr lang="fr-FR" b="1" i="0" u="sng">
              <a:solidFill>
                <a:srgbClr val="000000"/>
              </a:solidFill>
              <a:effectLst/>
              <a:latin typeface="sourcesanspro"/>
            </a:endParaRPr>
          </a:p>
          <a:p>
            <a:pPr marL="171450" indent="-171450">
              <a:buFontTx/>
              <a:buChar char="-"/>
            </a:pPr>
            <a:r>
              <a:rPr lang="fr-FR" b="1" i="0" u="sng">
                <a:solidFill>
                  <a:srgbClr val="000000"/>
                </a:solidFill>
                <a:effectLst/>
                <a:latin typeface="sourcesanspro"/>
              </a:rPr>
              <a:t>Publicité dématérialisée </a:t>
            </a:r>
            <a:r>
              <a:rPr lang="fr-FR" b="0" i="0">
                <a:solidFill>
                  <a:srgbClr val="000000"/>
                </a:solidFill>
                <a:effectLst/>
                <a:latin typeface="sourcesanspro"/>
              </a:rPr>
              <a:t>: « </a:t>
            </a:r>
            <a:r>
              <a:rPr lang="fr-FR" b="0" i="1">
                <a:solidFill>
                  <a:srgbClr val="000000"/>
                </a:solidFill>
                <a:effectLst/>
                <a:latin typeface="sourcesanspro"/>
              </a:rPr>
              <a:t>Les </a:t>
            </a:r>
            <a:r>
              <a:rPr lang="fr-FR" b="1" i="1">
                <a:solidFill>
                  <a:srgbClr val="000000"/>
                </a:solidFill>
                <a:effectLst/>
                <a:latin typeface="sourcesanspro"/>
              </a:rPr>
              <a:t>actes réglementaires </a:t>
            </a:r>
            <a:r>
              <a:rPr lang="fr-FR" b="0" i="1">
                <a:solidFill>
                  <a:srgbClr val="000000"/>
                </a:solidFill>
                <a:effectLst/>
                <a:latin typeface="sourcesanspro"/>
              </a:rPr>
              <a:t>et les </a:t>
            </a:r>
            <a:r>
              <a:rPr lang="fr-FR" b="1" i="1">
                <a:solidFill>
                  <a:srgbClr val="000000"/>
                </a:solidFill>
                <a:effectLst/>
                <a:latin typeface="sourcesanspro"/>
              </a:rPr>
              <a:t>décisions</a:t>
            </a:r>
            <a:r>
              <a:rPr lang="fr-FR" b="0" i="1">
                <a:solidFill>
                  <a:srgbClr val="000000"/>
                </a:solidFill>
                <a:effectLst/>
                <a:latin typeface="sourcesanspro"/>
              </a:rPr>
              <a:t> ne présentant ni un caractère réglementaire, ni un caractère individuel</a:t>
            </a:r>
            <a:r>
              <a:rPr lang="fr-FR" i="1">
                <a:solidFill>
                  <a:srgbClr val="000000"/>
                </a:solidFill>
                <a:latin typeface="sourcesanspro"/>
              </a:rPr>
              <a:t>* </a:t>
            </a:r>
            <a:r>
              <a:rPr lang="fr-FR" b="1" i="1">
                <a:solidFill>
                  <a:srgbClr val="000000"/>
                </a:solidFill>
                <a:effectLst/>
                <a:latin typeface="sourcesanspro"/>
              </a:rPr>
              <a:t>font l'objet d'une publication sous forme électronique</a:t>
            </a:r>
            <a:r>
              <a:rPr lang="fr-FR" b="0" i="1">
                <a:solidFill>
                  <a:srgbClr val="000000"/>
                </a:solidFill>
                <a:effectLst/>
                <a:latin typeface="sourcesanspro"/>
              </a:rPr>
              <a:t>, dans des conditions fixées par décret en Conseil d'Etat, de nature à garantir leur authenticité et à </a:t>
            </a:r>
            <a:r>
              <a:rPr lang="fr-FR" b="1" i="1">
                <a:solidFill>
                  <a:srgbClr val="000000"/>
                </a:solidFill>
                <a:effectLst/>
                <a:latin typeface="sourcesanspro"/>
              </a:rPr>
              <a:t>assurer leur mise à disposition du public de manière permanente et gratuite</a:t>
            </a:r>
            <a:r>
              <a:rPr lang="fr-FR" b="0" i="0">
                <a:solidFill>
                  <a:srgbClr val="000000"/>
                </a:solidFill>
                <a:effectLst/>
                <a:latin typeface="sourcesanspro"/>
              </a:rPr>
              <a:t>. » article L.2131-1 CGCT</a:t>
            </a:r>
          </a:p>
          <a:p>
            <a:pPr marL="171450" indent="-171450">
              <a:buFontTx/>
              <a:buChar char="-"/>
            </a:pPr>
            <a:endParaRPr lang="fr-FR" b="0" i="0">
              <a:solidFill>
                <a:srgbClr val="000000"/>
              </a:solidFill>
              <a:effectLst/>
              <a:latin typeface="sourcesanspro"/>
            </a:endParaRPr>
          </a:p>
          <a:p>
            <a:pPr marL="171450" indent="-171450">
              <a:buFont typeface="Arial"/>
              <a:buChar char="•"/>
            </a:pPr>
            <a:r>
              <a:rPr lang="fr-FR" i="1"/>
              <a:t>*recueil des actes administratifs, registre des arrêtés, comptes rendus de séance, PV de séance...</a:t>
            </a:r>
            <a:endParaRPr lang="fr-FR">
              <a:solidFill>
                <a:srgbClr val="000000"/>
              </a:solidFill>
              <a:latin typeface="sourcesanspro"/>
            </a:endParaRPr>
          </a:p>
          <a:p>
            <a:endParaRPr lang="fr-FR">
              <a:solidFill>
                <a:srgbClr val="000000"/>
              </a:solidFill>
              <a:latin typeface="sourcesanspro"/>
            </a:endParaRPr>
          </a:p>
          <a:p>
            <a:pPr marL="171450" indent="-171450">
              <a:buFontTx/>
              <a:buChar char="-"/>
            </a:pPr>
            <a:r>
              <a:rPr lang="fr-FR" b="1" i="0" u="sng">
                <a:solidFill>
                  <a:srgbClr val="000000"/>
                </a:solidFill>
                <a:effectLst/>
                <a:latin typeface="sourcesanspro"/>
              </a:rPr>
              <a:t>Durée de publicité </a:t>
            </a:r>
            <a:r>
              <a:rPr lang="fr-FR" b="0" i="0">
                <a:solidFill>
                  <a:srgbClr val="000000"/>
                </a:solidFill>
                <a:effectLst/>
                <a:latin typeface="sourcesanspro"/>
              </a:rPr>
              <a:t>de l'acte : ne peut pas être inférieure à 2 mois (R. 2131-1 CGCT)</a:t>
            </a:r>
          </a:p>
          <a:p>
            <a:pPr marL="171450" indent="-171450">
              <a:buFontTx/>
              <a:buChar cha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Mise à disposition permanente </a:t>
            </a:r>
            <a:r>
              <a:rPr lang="fr-FR" b="0" i="0">
                <a:solidFill>
                  <a:srgbClr val="000000"/>
                </a:solidFill>
                <a:effectLst/>
                <a:latin typeface="sourcesanspro"/>
              </a:rPr>
              <a:t>: Lorsqu'une personne demande à obtenir sur papier un acte publié sous forme électronique, le maire le lui communique. Il n'est pas tenu de donner suite aux demandes abusives, en particulier par leur nombre ou par leur caractère répétitif ou systématique. (Article L.2131-1 CGCT)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Publication par voie électronique </a:t>
            </a:r>
            <a:r>
              <a:rPr lang="fr-FR" b="0" i="0">
                <a:solidFill>
                  <a:srgbClr val="000000"/>
                </a:solidFill>
                <a:effectLst/>
                <a:latin typeface="sourcesanspro"/>
              </a:rPr>
              <a:t>= formalité qui </a:t>
            </a:r>
            <a:r>
              <a:rPr lang="fr-FR" b="1" i="0">
                <a:solidFill>
                  <a:srgbClr val="000000"/>
                </a:solidFill>
                <a:effectLst/>
                <a:latin typeface="sourcesanspro"/>
              </a:rPr>
              <a:t>confère aux actes leurs caractère exécutoire et </a:t>
            </a:r>
            <a:r>
              <a:rPr lang="fr-FR" b="0" i="0">
                <a:solidFill>
                  <a:srgbClr val="000000"/>
                </a:solidFill>
                <a:effectLst/>
                <a:latin typeface="sourcesanspro"/>
              </a:rPr>
              <a:t>qui fait </a:t>
            </a:r>
            <a:r>
              <a:rPr lang="fr-FR" b="1" i="0">
                <a:solidFill>
                  <a:srgbClr val="000000"/>
                </a:solidFill>
                <a:effectLst/>
                <a:latin typeface="sourcesanspro"/>
              </a:rPr>
              <a:t>courir le délai de recours contentieux </a:t>
            </a:r>
            <a:r>
              <a:rPr lang="fr-FR" b="0" i="0">
                <a:solidFill>
                  <a:srgbClr val="000000"/>
                </a:solidFill>
                <a:effectLst/>
                <a:latin typeface="sourcesanspro"/>
              </a:rPr>
              <a:t>, sous réserve de leurs transmissions au préfet si actes transmissible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Cas d’urgence</a:t>
            </a:r>
            <a:r>
              <a:rPr lang="fr-FR" b="1" i="0" u="none">
                <a:solidFill>
                  <a:srgbClr val="000000"/>
                </a:solidFill>
                <a:effectLst/>
                <a:latin typeface="sourcesanspro"/>
              </a:rPr>
              <a:t> : </a:t>
            </a:r>
            <a:r>
              <a:rPr lang="fr-FR"/>
              <a:t>survenance d’un évènement imprévisible et extérieur à sa volonté. (exemple : panne du site internet de la collectivité ou encore d’une catastrophe naturelle)</a:t>
            </a:r>
            <a:endParaRPr lang="fr-FR">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Conséquence sur le point de départ du délai de recours contentieux </a:t>
            </a:r>
            <a:r>
              <a:rPr lang="fr-FR" b="0" i="0">
                <a:solidFill>
                  <a:srgbClr val="000000"/>
                </a:solidFill>
                <a:effectLst/>
                <a:latin typeface="sourcesanspro"/>
              </a:rPr>
              <a:t>:</a:t>
            </a:r>
          </a:p>
          <a:p>
            <a:pPr>
              <a:defRPr/>
            </a:pPr>
            <a:r>
              <a:rPr lang="fr-FR">
                <a:solidFill>
                  <a:srgbClr val="000000"/>
                </a:solidFill>
                <a:latin typeface="sourcesanspro"/>
              </a:rPr>
              <a:t>   </a:t>
            </a:r>
            <a:r>
              <a:rPr lang="fr-FR" b="0" i="0">
                <a:solidFill>
                  <a:srgbClr val="000000"/>
                </a:solidFill>
                <a:effectLst/>
                <a:latin typeface="sourcesanspro"/>
              </a:rPr>
              <a:t> Pour les actes individuels dès leurs notifications </a:t>
            </a:r>
            <a:r>
              <a:rPr lang="fr-FR" b="0" i="1">
                <a:solidFill>
                  <a:srgbClr val="000000"/>
                </a:solidFill>
                <a:effectLst/>
                <a:latin typeface="sourcesanspro"/>
              </a:rPr>
              <a:t>(aucun changement) </a:t>
            </a:r>
            <a:r>
              <a:rPr lang="fr-FR" b="0" i="0">
                <a:solidFill>
                  <a:srgbClr val="000000"/>
                </a:solidFill>
                <a:effectLst/>
                <a:latin typeface="sourcesanspro"/>
              </a:rPr>
              <a:t>/ pour les actes règlementaires et </a:t>
            </a:r>
            <a:r>
              <a:rPr lang="fr-FR" b="0" i="0" err="1">
                <a:solidFill>
                  <a:srgbClr val="000000"/>
                </a:solidFill>
                <a:effectLst/>
                <a:latin typeface="sourcesanspro"/>
              </a:rPr>
              <a:t>délib</a:t>
            </a:r>
            <a:r>
              <a:rPr lang="fr-FR" b="0" i="0">
                <a:solidFill>
                  <a:srgbClr val="000000"/>
                </a:solidFill>
                <a:effectLst/>
                <a:latin typeface="sourcesanspro"/>
              </a:rPr>
              <a:t>. </a:t>
            </a:r>
            <a:r>
              <a:rPr lang="fr-FR" b="1" i="0">
                <a:solidFill>
                  <a:srgbClr val="000000"/>
                </a:solidFill>
                <a:effectLst/>
                <a:latin typeface="sourcesanspro"/>
              </a:rPr>
              <a:t>dès leur publication sous forme électronique </a:t>
            </a:r>
            <a:r>
              <a:rPr lang="fr-FR" b="0" i="0">
                <a:solidFill>
                  <a:srgbClr val="000000"/>
                </a:solidFill>
                <a:effectLst/>
                <a:latin typeface="sourcesanspro"/>
              </a:rPr>
              <a:t>ou</a:t>
            </a:r>
            <a:r>
              <a:rPr lang="fr-FR" b="1" i="0">
                <a:solidFill>
                  <a:srgbClr val="000000"/>
                </a:solidFill>
                <a:effectLst/>
                <a:latin typeface="sourcesanspro"/>
              </a:rPr>
              <a:t> affichage* </a:t>
            </a:r>
            <a:r>
              <a:rPr lang="fr-FR" b="0" i="1">
                <a:solidFill>
                  <a:srgbClr val="000000"/>
                </a:solidFill>
                <a:effectLst/>
                <a:latin typeface="sourcesanspro"/>
              </a:rPr>
              <a:t>(*commune -3500 </a:t>
            </a:r>
            <a:r>
              <a:rPr lang="fr-FR" b="0" i="1" err="1">
                <a:solidFill>
                  <a:srgbClr val="000000"/>
                </a:solidFill>
                <a:effectLst/>
                <a:latin typeface="sourcesanspro"/>
              </a:rPr>
              <a:t>hab</a:t>
            </a:r>
            <a:r>
              <a:rPr lang="fr-FR" b="0" i="1">
                <a:solidFill>
                  <a:srgbClr val="000000"/>
                </a:solidFill>
                <a:effectLst/>
                <a:latin typeface="sourcesanspro"/>
              </a:rPr>
              <a:t> ayant délibéré)</a:t>
            </a:r>
          </a:p>
          <a:p>
            <a:pPr marL="171450" indent="-171450">
              <a:buFontTx/>
              <a:buChar char="-"/>
            </a:pPr>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16</a:t>
            </a:fld>
            <a:endParaRPr lang="fr-FR"/>
          </a:p>
        </p:txBody>
      </p:sp>
    </p:spTree>
    <p:extLst>
      <p:ext uri="{BB962C8B-B14F-4D97-AF65-F5344CB8AC3E}">
        <p14:creationId xmlns:p14="http://schemas.microsoft.com/office/powerpoint/2010/main" val="27351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1" i="0" u="sng">
                <a:solidFill>
                  <a:srgbClr val="000000"/>
                </a:solidFill>
                <a:effectLst/>
                <a:latin typeface="sourcesanspro"/>
              </a:rPr>
              <a:t>Types d’actes</a:t>
            </a:r>
            <a:r>
              <a:rPr lang="fr-FR" b="1" i="0" u="none">
                <a:solidFill>
                  <a:srgbClr val="000000"/>
                </a:solidFill>
                <a:effectLst/>
                <a:latin typeface="sourcesanspro"/>
              </a:rPr>
              <a:t> : </a:t>
            </a:r>
            <a:r>
              <a:rPr kumimoji="0" lang="fr-FR" sz="1200" b="0" i="0" u="none" strike="noStrike" kern="1200" cap="none" spc="0" normalizeH="0" baseline="0" noProof="0">
                <a:ln>
                  <a:noFill/>
                </a:ln>
                <a:solidFill>
                  <a:srgbClr val="3C3C3E">
                    <a:lumMod val="50000"/>
                  </a:srgbClr>
                </a:solidFill>
                <a:effectLst/>
                <a:uLnTx/>
                <a:uFillTx/>
                <a:latin typeface="Arial"/>
                <a:cs typeface="Arial"/>
              </a:rPr>
              <a:t>Actes réglementaires et les décisions ne présentant ni un caractère réglementaire, ni un caractère individuel</a:t>
            </a:r>
          </a:p>
          <a:p>
            <a:pPr marL="171450" indent="-171450">
              <a:buFontTx/>
              <a:buChar char="-"/>
            </a:pPr>
            <a:endParaRPr lang="fr-FR" b="1" i="0" u="sng">
              <a:solidFill>
                <a:srgbClr val="000000"/>
              </a:solidFill>
              <a:effectLst/>
              <a:latin typeface="sourcesanspro"/>
            </a:endParaRPr>
          </a:p>
          <a:p>
            <a:pPr marL="171450" indent="-171450">
              <a:buFontTx/>
              <a:buChar char="-"/>
            </a:pPr>
            <a:r>
              <a:rPr lang="fr-FR" b="1" i="0" u="sng">
                <a:solidFill>
                  <a:srgbClr val="000000"/>
                </a:solidFill>
                <a:effectLst/>
                <a:latin typeface="sourcesanspro"/>
              </a:rPr>
              <a:t>Publicité dématérialisée </a:t>
            </a:r>
            <a:r>
              <a:rPr lang="fr-FR" b="0" i="0">
                <a:solidFill>
                  <a:srgbClr val="000000"/>
                </a:solidFill>
                <a:effectLst/>
                <a:latin typeface="sourcesanspro"/>
              </a:rPr>
              <a:t>: « </a:t>
            </a:r>
            <a:r>
              <a:rPr lang="fr-FR" b="0" i="1">
                <a:solidFill>
                  <a:srgbClr val="000000"/>
                </a:solidFill>
                <a:effectLst/>
                <a:latin typeface="sourcesanspro"/>
              </a:rPr>
              <a:t>Les </a:t>
            </a:r>
            <a:r>
              <a:rPr lang="fr-FR" b="1" i="1">
                <a:solidFill>
                  <a:srgbClr val="000000"/>
                </a:solidFill>
                <a:effectLst/>
                <a:latin typeface="sourcesanspro"/>
              </a:rPr>
              <a:t>actes réglementaires </a:t>
            </a:r>
            <a:r>
              <a:rPr lang="fr-FR" b="0" i="1">
                <a:solidFill>
                  <a:srgbClr val="000000"/>
                </a:solidFill>
                <a:effectLst/>
                <a:latin typeface="sourcesanspro"/>
              </a:rPr>
              <a:t>et les </a:t>
            </a:r>
            <a:r>
              <a:rPr lang="fr-FR" b="1" i="1">
                <a:solidFill>
                  <a:srgbClr val="000000"/>
                </a:solidFill>
                <a:effectLst/>
                <a:latin typeface="sourcesanspro"/>
              </a:rPr>
              <a:t>décisions</a:t>
            </a:r>
            <a:r>
              <a:rPr lang="fr-FR" b="0" i="1">
                <a:solidFill>
                  <a:srgbClr val="000000"/>
                </a:solidFill>
                <a:effectLst/>
                <a:latin typeface="sourcesanspro"/>
              </a:rPr>
              <a:t> ne présentant ni un caractère réglementaire, ni un caractère individuel</a:t>
            </a:r>
            <a:r>
              <a:rPr lang="fr-FR" i="1">
                <a:solidFill>
                  <a:srgbClr val="000000"/>
                </a:solidFill>
                <a:latin typeface="sourcesanspro"/>
              </a:rPr>
              <a:t>* </a:t>
            </a:r>
            <a:r>
              <a:rPr lang="fr-FR" b="1" i="1">
                <a:solidFill>
                  <a:srgbClr val="000000"/>
                </a:solidFill>
                <a:effectLst/>
                <a:latin typeface="sourcesanspro"/>
              </a:rPr>
              <a:t>font l'objet d'une publication sous forme électronique</a:t>
            </a:r>
            <a:r>
              <a:rPr lang="fr-FR" b="0" i="1">
                <a:solidFill>
                  <a:srgbClr val="000000"/>
                </a:solidFill>
                <a:effectLst/>
                <a:latin typeface="sourcesanspro"/>
              </a:rPr>
              <a:t>, dans des conditions fixées par décret en Conseil d'Etat, de nature à garantir leur authenticité et à </a:t>
            </a:r>
            <a:r>
              <a:rPr lang="fr-FR" b="1" i="1">
                <a:solidFill>
                  <a:srgbClr val="000000"/>
                </a:solidFill>
                <a:effectLst/>
                <a:latin typeface="sourcesanspro"/>
              </a:rPr>
              <a:t>assurer leur mise à disposition du public de manière permanente et gratuite</a:t>
            </a:r>
            <a:r>
              <a:rPr lang="fr-FR" b="0" i="0">
                <a:solidFill>
                  <a:srgbClr val="000000"/>
                </a:solidFill>
                <a:effectLst/>
                <a:latin typeface="sourcesanspro"/>
              </a:rPr>
              <a:t>. » article L.2131-1 CGCT</a:t>
            </a:r>
          </a:p>
          <a:p>
            <a:pPr marL="171450" indent="-171450">
              <a:buFontTx/>
              <a:buChar char="-"/>
            </a:pPr>
            <a:endParaRPr lang="fr-FR" b="0" i="0">
              <a:solidFill>
                <a:srgbClr val="000000"/>
              </a:solidFill>
              <a:effectLst/>
              <a:latin typeface="sourcesanspro"/>
            </a:endParaRPr>
          </a:p>
          <a:p>
            <a:pPr marL="171450" indent="-171450">
              <a:buFont typeface="Arial"/>
              <a:buChar char="•"/>
            </a:pPr>
            <a:r>
              <a:rPr lang="fr-FR" i="1"/>
              <a:t>*recueil des actes administratifs, registre des arrêtés, comptes rendus de séance, PV de séance...</a:t>
            </a:r>
            <a:endParaRPr lang="fr-FR">
              <a:solidFill>
                <a:srgbClr val="000000"/>
              </a:solidFill>
              <a:latin typeface="sourcesanspro"/>
            </a:endParaRPr>
          </a:p>
          <a:p>
            <a:endParaRPr lang="fr-FR">
              <a:solidFill>
                <a:srgbClr val="000000"/>
              </a:solidFill>
              <a:latin typeface="sourcesanspro"/>
            </a:endParaRPr>
          </a:p>
          <a:p>
            <a:pPr marL="171450" indent="-171450">
              <a:buFontTx/>
              <a:buChar char="-"/>
            </a:pPr>
            <a:r>
              <a:rPr lang="fr-FR" b="1" i="0" u="sng">
                <a:solidFill>
                  <a:srgbClr val="000000"/>
                </a:solidFill>
                <a:effectLst/>
                <a:latin typeface="sourcesanspro"/>
              </a:rPr>
              <a:t>Durée de publicité </a:t>
            </a:r>
            <a:r>
              <a:rPr lang="fr-FR" b="0" i="0">
                <a:solidFill>
                  <a:srgbClr val="000000"/>
                </a:solidFill>
                <a:effectLst/>
                <a:latin typeface="sourcesanspro"/>
              </a:rPr>
              <a:t>de l'acte : ne peut pas être inférieure à 2 mois (R. 2131-1 CGCT)</a:t>
            </a:r>
          </a:p>
          <a:p>
            <a:pPr marL="171450" indent="-171450">
              <a:buFontTx/>
              <a:buChar cha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Mise à disposition permanente </a:t>
            </a:r>
            <a:r>
              <a:rPr lang="fr-FR" b="0" i="0">
                <a:solidFill>
                  <a:srgbClr val="000000"/>
                </a:solidFill>
                <a:effectLst/>
                <a:latin typeface="sourcesanspro"/>
              </a:rPr>
              <a:t>: Lorsqu'une personne demande à obtenir sur papier un acte publié sous forme électronique, le maire le lui communique. Il n'est pas tenu de donner suite aux demandes abusives, en particulier par leur nombre ou par leur caractère répétitif ou systématique. (Article L.2131-1 CGCT)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Publication par voie électronique </a:t>
            </a:r>
            <a:r>
              <a:rPr lang="fr-FR" b="0" i="0">
                <a:solidFill>
                  <a:srgbClr val="000000"/>
                </a:solidFill>
                <a:effectLst/>
                <a:latin typeface="sourcesanspro"/>
              </a:rPr>
              <a:t>= formalité qui </a:t>
            </a:r>
            <a:r>
              <a:rPr lang="fr-FR" b="1" i="0">
                <a:solidFill>
                  <a:srgbClr val="000000"/>
                </a:solidFill>
                <a:effectLst/>
                <a:latin typeface="sourcesanspro"/>
              </a:rPr>
              <a:t>confère aux actes leurs caractère exécutoire et </a:t>
            </a:r>
            <a:r>
              <a:rPr lang="fr-FR" b="0" i="0">
                <a:solidFill>
                  <a:srgbClr val="000000"/>
                </a:solidFill>
                <a:effectLst/>
                <a:latin typeface="sourcesanspro"/>
              </a:rPr>
              <a:t>qui fait </a:t>
            </a:r>
            <a:r>
              <a:rPr lang="fr-FR" b="1" i="0">
                <a:solidFill>
                  <a:srgbClr val="000000"/>
                </a:solidFill>
                <a:effectLst/>
                <a:latin typeface="sourcesanspro"/>
              </a:rPr>
              <a:t>courir le délai de recours contentieux </a:t>
            </a:r>
            <a:r>
              <a:rPr lang="fr-FR" b="0" i="0">
                <a:solidFill>
                  <a:srgbClr val="000000"/>
                </a:solidFill>
                <a:effectLst/>
                <a:latin typeface="sourcesanspro"/>
              </a:rPr>
              <a:t>, sous réserve de leurs transmissions au préfet si actes transmissible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Cas d’urgence</a:t>
            </a:r>
            <a:r>
              <a:rPr lang="fr-FR" b="1" i="0" u="none">
                <a:solidFill>
                  <a:srgbClr val="000000"/>
                </a:solidFill>
                <a:effectLst/>
                <a:latin typeface="sourcesanspro"/>
              </a:rPr>
              <a:t> : </a:t>
            </a:r>
            <a:r>
              <a:rPr lang="fr-FR"/>
              <a:t>survenance d’un évènement imprévisible et extérieur à sa volonté. (exemple : panne du site internet de la collectivité ou encore d’une catastrophe naturelle)</a:t>
            </a:r>
            <a:endParaRPr lang="fr-FR">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Conséquence sur le point de départ du délai de recours contentieux </a:t>
            </a:r>
            <a:r>
              <a:rPr lang="fr-FR" b="0" i="0">
                <a:solidFill>
                  <a:srgbClr val="000000"/>
                </a:solidFill>
                <a:effectLst/>
                <a:latin typeface="sourcesanspro"/>
              </a:rPr>
              <a:t>:</a:t>
            </a:r>
          </a:p>
          <a:p>
            <a:pPr>
              <a:defRPr/>
            </a:pPr>
            <a:r>
              <a:rPr lang="fr-FR">
                <a:solidFill>
                  <a:srgbClr val="000000"/>
                </a:solidFill>
                <a:latin typeface="sourcesanspro"/>
              </a:rPr>
              <a:t>   </a:t>
            </a:r>
            <a:r>
              <a:rPr lang="fr-FR" b="0" i="0">
                <a:solidFill>
                  <a:srgbClr val="000000"/>
                </a:solidFill>
                <a:effectLst/>
                <a:latin typeface="sourcesanspro"/>
              </a:rPr>
              <a:t> Pour les actes individuels dès leurs notifications </a:t>
            </a:r>
            <a:r>
              <a:rPr lang="fr-FR" b="0" i="1">
                <a:solidFill>
                  <a:srgbClr val="000000"/>
                </a:solidFill>
                <a:effectLst/>
                <a:latin typeface="sourcesanspro"/>
              </a:rPr>
              <a:t>(aucun changement) </a:t>
            </a:r>
            <a:r>
              <a:rPr lang="fr-FR" b="0" i="0">
                <a:solidFill>
                  <a:srgbClr val="000000"/>
                </a:solidFill>
                <a:effectLst/>
                <a:latin typeface="sourcesanspro"/>
              </a:rPr>
              <a:t>/ pour les actes règlementaires et </a:t>
            </a:r>
            <a:r>
              <a:rPr lang="fr-FR" b="0" i="0" err="1">
                <a:solidFill>
                  <a:srgbClr val="000000"/>
                </a:solidFill>
                <a:effectLst/>
                <a:latin typeface="sourcesanspro"/>
              </a:rPr>
              <a:t>délib</a:t>
            </a:r>
            <a:r>
              <a:rPr lang="fr-FR" b="0" i="0">
                <a:solidFill>
                  <a:srgbClr val="000000"/>
                </a:solidFill>
                <a:effectLst/>
                <a:latin typeface="sourcesanspro"/>
              </a:rPr>
              <a:t>. </a:t>
            </a:r>
            <a:r>
              <a:rPr lang="fr-FR" b="1" i="0">
                <a:solidFill>
                  <a:srgbClr val="000000"/>
                </a:solidFill>
                <a:effectLst/>
                <a:latin typeface="sourcesanspro"/>
              </a:rPr>
              <a:t>dès leur publication sous forme électronique </a:t>
            </a:r>
            <a:r>
              <a:rPr lang="fr-FR" b="0" i="0">
                <a:solidFill>
                  <a:srgbClr val="000000"/>
                </a:solidFill>
                <a:effectLst/>
                <a:latin typeface="sourcesanspro"/>
              </a:rPr>
              <a:t>ou</a:t>
            </a:r>
            <a:r>
              <a:rPr lang="fr-FR" b="1" i="0">
                <a:solidFill>
                  <a:srgbClr val="000000"/>
                </a:solidFill>
                <a:effectLst/>
                <a:latin typeface="sourcesanspro"/>
              </a:rPr>
              <a:t> affichage* </a:t>
            </a:r>
            <a:r>
              <a:rPr lang="fr-FR" b="0" i="1">
                <a:solidFill>
                  <a:srgbClr val="000000"/>
                </a:solidFill>
                <a:effectLst/>
                <a:latin typeface="sourcesanspro"/>
              </a:rPr>
              <a:t>(*commune -3500 </a:t>
            </a:r>
            <a:r>
              <a:rPr lang="fr-FR" b="0" i="1" err="1">
                <a:solidFill>
                  <a:srgbClr val="000000"/>
                </a:solidFill>
                <a:effectLst/>
                <a:latin typeface="sourcesanspro"/>
              </a:rPr>
              <a:t>hab</a:t>
            </a:r>
            <a:r>
              <a:rPr lang="fr-FR" b="0" i="1">
                <a:solidFill>
                  <a:srgbClr val="000000"/>
                </a:solidFill>
                <a:effectLst/>
                <a:latin typeface="sourcesanspro"/>
              </a:rPr>
              <a:t> ayant délibéré)</a:t>
            </a:r>
          </a:p>
          <a:p>
            <a:pPr marL="171450" indent="-171450">
              <a:buFontTx/>
              <a:buChar char="-"/>
            </a:pPr>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17</a:t>
            </a:fld>
            <a:endParaRPr lang="fr-FR"/>
          </a:p>
        </p:txBody>
      </p:sp>
    </p:spTree>
    <p:extLst>
      <p:ext uri="{BB962C8B-B14F-4D97-AF65-F5344CB8AC3E}">
        <p14:creationId xmlns:p14="http://schemas.microsoft.com/office/powerpoint/2010/main" val="328646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1" i="0" u="sng">
                <a:solidFill>
                  <a:srgbClr val="000000"/>
                </a:solidFill>
                <a:effectLst/>
                <a:latin typeface="sourcesanspro"/>
              </a:rPr>
              <a:t>Types d’actes</a:t>
            </a:r>
            <a:r>
              <a:rPr lang="fr-FR" b="1" i="0" u="none">
                <a:solidFill>
                  <a:srgbClr val="000000"/>
                </a:solidFill>
                <a:effectLst/>
                <a:latin typeface="sourcesanspro"/>
              </a:rPr>
              <a:t> : </a:t>
            </a:r>
            <a:r>
              <a:rPr kumimoji="0" lang="fr-FR" sz="1200" b="0" i="0" u="none" strike="noStrike" kern="1200" cap="none" spc="0" normalizeH="0" baseline="0" noProof="0">
                <a:ln>
                  <a:noFill/>
                </a:ln>
                <a:solidFill>
                  <a:srgbClr val="3C3C3E">
                    <a:lumMod val="50000"/>
                  </a:srgbClr>
                </a:solidFill>
                <a:effectLst/>
                <a:uLnTx/>
                <a:uFillTx/>
                <a:latin typeface="Arial"/>
                <a:cs typeface="Arial"/>
              </a:rPr>
              <a:t>Actes réglementaires et les décisions ne présentant ni un caractère réglementaire, ni un caractère individuel</a:t>
            </a:r>
          </a:p>
          <a:p>
            <a:pPr marL="171450" indent="-171450">
              <a:buFontTx/>
              <a:buChar char="-"/>
            </a:pPr>
            <a:endParaRPr lang="fr-FR" b="1" i="0" u="sng">
              <a:solidFill>
                <a:srgbClr val="000000"/>
              </a:solidFill>
              <a:effectLst/>
              <a:latin typeface="sourcesanspro"/>
            </a:endParaRPr>
          </a:p>
          <a:p>
            <a:pPr marL="171450" indent="-171450">
              <a:buFontTx/>
              <a:buChar char="-"/>
            </a:pPr>
            <a:r>
              <a:rPr lang="fr-FR" b="1" i="0" u="sng">
                <a:solidFill>
                  <a:srgbClr val="000000"/>
                </a:solidFill>
                <a:effectLst/>
                <a:latin typeface="sourcesanspro"/>
              </a:rPr>
              <a:t>Publicité dématérialisée </a:t>
            </a:r>
            <a:r>
              <a:rPr lang="fr-FR" b="0" i="0">
                <a:solidFill>
                  <a:srgbClr val="000000"/>
                </a:solidFill>
                <a:effectLst/>
                <a:latin typeface="sourcesanspro"/>
              </a:rPr>
              <a:t>: « </a:t>
            </a:r>
            <a:r>
              <a:rPr lang="fr-FR" b="0" i="1">
                <a:solidFill>
                  <a:srgbClr val="000000"/>
                </a:solidFill>
                <a:effectLst/>
                <a:latin typeface="sourcesanspro"/>
              </a:rPr>
              <a:t>Les </a:t>
            </a:r>
            <a:r>
              <a:rPr lang="fr-FR" b="1" i="1">
                <a:solidFill>
                  <a:srgbClr val="000000"/>
                </a:solidFill>
                <a:effectLst/>
                <a:latin typeface="sourcesanspro"/>
              </a:rPr>
              <a:t>actes réglementaires </a:t>
            </a:r>
            <a:r>
              <a:rPr lang="fr-FR" b="0" i="1">
                <a:solidFill>
                  <a:srgbClr val="000000"/>
                </a:solidFill>
                <a:effectLst/>
                <a:latin typeface="sourcesanspro"/>
              </a:rPr>
              <a:t>et les </a:t>
            </a:r>
            <a:r>
              <a:rPr lang="fr-FR" b="1" i="1">
                <a:solidFill>
                  <a:srgbClr val="000000"/>
                </a:solidFill>
                <a:effectLst/>
                <a:latin typeface="sourcesanspro"/>
              </a:rPr>
              <a:t>décisions</a:t>
            </a:r>
            <a:r>
              <a:rPr lang="fr-FR" b="0" i="1">
                <a:solidFill>
                  <a:srgbClr val="000000"/>
                </a:solidFill>
                <a:effectLst/>
                <a:latin typeface="sourcesanspro"/>
              </a:rPr>
              <a:t> ne présentant ni un caractère réglementaire, ni un caractère individuel</a:t>
            </a:r>
            <a:r>
              <a:rPr lang="fr-FR" i="1">
                <a:solidFill>
                  <a:srgbClr val="000000"/>
                </a:solidFill>
                <a:latin typeface="sourcesanspro"/>
              </a:rPr>
              <a:t>* </a:t>
            </a:r>
            <a:r>
              <a:rPr lang="fr-FR" b="1" i="1">
                <a:solidFill>
                  <a:srgbClr val="000000"/>
                </a:solidFill>
                <a:effectLst/>
                <a:latin typeface="sourcesanspro"/>
              </a:rPr>
              <a:t>font l'objet d'une publication sous forme électronique</a:t>
            </a:r>
            <a:r>
              <a:rPr lang="fr-FR" b="0" i="1">
                <a:solidFill>
                  <a:srgbClr val="000000"/>
                </a:solidFill>
                <a:effectLst/>
                <a:latin typeface="sourcesanspro"/>
              </a:rPr>
              <a:t>, dans des conditions fixées par décret en Conseil d'Etat, de nature à garantir leur authenticité et à </a:t>
            </a:r>
            <a:r>
              <a:rPr lang="fr-FR" b="1" i="1">
                <a:solidFill>
                  <a:srgbClr val="000000"/>
                </a:solidFill>
                <a:effectLst/>
                <a:latin typeface="sourcesanspro"/>
              </a:rPr>
              <a:t>assurer leur mise à disposition du public de manière permanente et gratuite</a:t>
            </a:r>
            <a:r>
              <a:rPr lang="fr-FR" b="0" i="0">
                <a:solidFill>
                  <a:srgbClr val="000000"/>
                </a:solidFill>
                <a:effectLst/>
                <a:latin typeface="sourcesanspro"/>
              </a:rPr>
              <a:t>. » article L.2131-1 CGCT</a:t>
            </a:r>
          </a:p>
          <a:p>
            <a:pPr marL="171450" indent="-171450">
              <a:buFontTx/>
              <a:buChar char="-"/>
            </a:pPr>
            <a:endParaRPr lang="fr-FR" b="0" i="0">
              <a:solidFill>
                <a:srgbClr val="000000"/>
              </a:solidFill>
              <a:effectLst/>
              <a:latin typeface="sourcesanspro"/>
            </a:endParaRPr>
          </a:p>
          <a:p>
            <a:pPr marL="171450" indent="-171450">
              <a:buFont typeface="Arial"/>
              <a:buChar char="•"/>
            </a:pPr>
            <a:r>
              <a:rPr lang="fr-FR" i="1"/>
              <a:t>*recueil des actes administratifs, registre des arrêtés, comptes rendus de séance, PV de séance...</a:t>
            </a:r>
            <a:endParaRPr lang="fr-FR">
              <a:solidFill>
                <a:srgbClr val="000000"/>
              </a:solidFill>
              <a:latin typeface="sourcesanspro"/>
            </a:endParaRPr>
          </a:p>
          <a:p>
            <a:endParaRPr lang="fr-FR">
              <a:solidFill>
                <a:srgbClr val="000000"/>
              </a:solidFill>
              <a:latin typeface="sourcesanspro"/>
            </a:endParaRPr>
          </a:p>
          <a:p>
            <a:pPr marL="171450" indent="-171450">
              <a:buFontTx/>
              <a:buChar char="-"/>
            </a:pPr>
            <a:r>
              <a:rPr lang="fr-FR" b="1" i="0" u="sng">
                <a:solidFill>
                  <a:srgbClr val="000000"/>
                </a:solidFill>
                <a:effectLst/>
                <a:latin typeface="sourcesanspro"/>
              </a:rPr>
              <a:t>Durée de publicité </a:t>
            </a:r>
            <a:r>
              <a:rPr lang="fr-FR" b="0" i="0">
                <a:solidFill>
                  <a:srgbClr val="000000"/>
                </a:solidFill>
                <a:effectLst/>
                <a:latin typeface="sourcesanspro"/>
              </a:rPr>
              <a:t>de l'acte : ne peut pas être inférieure à 2 mois (R. 2131-1 CGCT)</a:t>
            </a:r>
          </a:p>
          <a:p>
            <a:pPr marL="171450" indent="-171450">
              <a:buFontTx/>
              <a:buChar cha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Mise à disposition permanente </a:t>
            </a:r>
            <a:r>
              <a:rPr lang="fr-FR" b="0" i="0">
                <a:solidFill>
                  <a:srgbClr val="000000"/>
                </a:solidFill>
                <a:effectLst/>
                <a:latin typeface="sourcesanspro"/>
              </a:rPr>
              <a:t>: Lorsqu'une personne demande à obtenir sur papier un acte publié sous forme électronique, le maire le lui communique. Il n'est pas tenu de donner suite aux demandes abusives, en particulier par leur nombre ou par leur caractère répétitif ou systématique. (Article L.2131-1 CGCT)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Publication par voie électronique </a:t>
            </a:r>
            <a:r>
              <a:rPr lang="fr-FR" b="0" i="0">
                <a:solidFill>
                  <a:srgbClr val="000000"/>
                </a:solidFill>
                <a:effectLst/>
                <a:latin typeface="sourcesanspro"/>
              </a:rPr>
              <a:t>= formalité qui </a:t>
            </a:r>
            <a:r>
              <a:rPr lang="fr-FR" b="1" i="0">
                <a:solidFill>
                  <a:srgbClr val="000000"/>
                </a:solidFill>
                <a:effectLst/>
                <a:latin typeface="sourcesanspro"/>
              </a:rPr>
              <a:t>confère aux actes leurs caractère exécutoire et </a:t>
            </a:r>
            <a:r>
              <a:rPr lang="fr-FR" b="0" i="0">
                <a:solidFill>
                  <a:srgbClr val="000000"/>
                </a:solidFill>
                <a:effectLst/>
                <a:latin typeface="sourcesanspro"/>
              </a:rPr>
              <a:t>qui fait </a:t>
            </a:r>
            <a:r>
              <a:rPr lang="fr-FR" b="1" i="0">
                <a:solidFill>
                  <a:srgbClr val="000000"/>
                </a:solidFill>
                <a:effectLst/>
                <a:latin typeface="sourcesanspro"/>
              </a:rPr>
              <a:t>courir le délai de recours contentieux </a:t>
            </a:r>
            <a:r>
              <a:rPr lang="fr-FR" b="0" i="0">
                <a:solidFill>
                  <a:srgbClr val="000000"/>
                </a:solidFill>
                <a:effectLst/>
                <a:latin typeface="sourcesanspro"/>
              </a:rPr>
              <a:t>, sous réserve de leurs transmissions au préfet si actes transmissible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Cas d’urgence</a:t>
            </a:r>
            <a:r>
              <a:rPr lang="fr-FR" b="1" i="0" u="none">
                <a:solidFill>
                  <a:srgbClr val="000000"/>
                </a:solidFill>
                <a:effectLst/>
                <a:latin typeface="sourcesanspro"/>
              </a:rPr>
              <a:t> : </a:t>
            </a:r>
            <a:r>
              <a:rPr lang="fr-FR"/>
              <a:t>survenance d’un évènement imprévisible et extérieur à sa volonté. (exemple : panne du site internet de la collectivité ou encore d’une catastrophe naturelle)</a:t>
            </a:r>
            <a:endParaRPr lang="fr-FR">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Conséquence sur le point de départ du délai de recours contentieux </a:t>
            </a:r>
            <a:r>
              <a:rPr lang="fr-FR" b="0" i="0">
                <a:solidFill>
                  <a:srgbClr val="000000"/>
                </a:solidFill>
                <a:effectLst/>
                <a:latin typeface="sourcesanspro"/>
              </a:rPr>
              <a:t>:</a:t>
            </a:r>
          </a:p>
          <a:p>
            <a:pPr>
              <a:defRPr/>
            </a:pPr>
            <a:r>
              <a:rPr lang="fr-FR">
                <a:solidFill>
                  <a:srgbClr val="000000"/>
                </a:solidFill>
                <a:latin typeface="sourcesanspro"/>
              </a:rPr>
              <a:t>   </a:t>
            </a:r>
            <a:r>
              <a:rPr lang="fr-FR" b="0" i="0">
                <a:solidFill>
                  <a:srgbClr val="000000"/>
                </a:solidFill>
                <a:effectLst/>
                <a:latin typeface="sourcesanspro"/>
              </a:rPr>
              <a:t> Pour les actes individuels dès leurs notifications </a:t>
            </a:r>
            <a:r>
              <a:rPr lang="fr-FR" b="0" i="1">
                <a:solidFill>
                  <a:srgbClr val="000000"/>
                </a:solidFill>
                <a:effectLst/>
                <a:latin typeface="sourcesanspro"/>
              </a:rPr>
              <a:t>(aucun changement) </a:t>
            </a:r>
            <a:r>
              <a:rPr lang="fr-FR" b="0" i="0">
                <a:solidFill>
                  <a:srgbClr val="000000"/>
                </a:solidFill>
                <a:effectLst/>
                <a:latin typeface="sourcesanspro"/>
              </a:rPr>
              <a:t>/ pour les actes règlementaires et </a:t>
            </a:r>
            <a:r>
              <a:rPr lang="fr-FR" b="0" i="0" err="1">
                <a:solidFill>
                  <a:srgbClr val="000000"/>
                </a:solidFill>
                <a:effectLst/>
                <a:latin typeface="sourcesanspro"/>
              </a:rPr>
              <a:t>délib</a:t>
            </a:r>
            <a:r>
              <a:rPr lang="fr-FR" b="0" i="0">
                <a:solidFill>
                  <a:srgbClr val="000000"/>
                </a:solidFill>
                <a:effectLst/>
                <a:latin typeface="sourcesanspro"/>
              </a:rPr>
              <a:t>. </a:t>
            </a:r>
            <a:r>
              <a:rPr lang="fr-FR" b="1" i="0">
                <a:solidFill>
                  <a:srgbClr val="000000"/>
                </a:solidFill>
                <a:effectLst/>
                <a:latin typeface="sourcesanspro"/>
              </a:rPr>
              <a:t>dès leur publication sous forme électronique </a:t>
            </a:r>
            <a:r>
              <a:rPr lang="fr-FR" b="0" i="0">
                <a:solidFill>
                  <a:srgbClr val="000000"/>
                </a:solidFill>
                <a:effectLst/>
                <a:latin typeface="sourcesanspro"/>
              </a:rPr>
              <a:t>ou</a:t>
            </a:r>
            <a:r>
              <a:rPr lang="fr-FR" b="1" i="0">
                <a:solidFill>
                  <a:srgbClr val="000000"/>
                </a:solidFill>
                <a:effectLst/>
                <a:latin typeface="sourcesanspro"/>
              </a:rPr>
              <a:t> affichage* </a:t>
            </a:r>
            <a:r>
              <a:rPr lang="fr-FR" b="0" i="1">
                <a:solidFill>
                  <a:srgbClr val="000000"/>
                </a:solidFill>
                <a:effectLst/>
                <a:latin typeface="sourcesanspro"/>
              </a:rPr>
              <a:t>(*commune -3500 </a:t>
            </a:r>
            <a:r>
              <a:rPr lang="fr-FR" b="0" i="1" err="1">
                <a:solidFill>
                  <a:srgbClr val="000000"/>
                </a:solidFill>
                <a:effectLst/>
                <a:latin typeface="sourcesanspro"/>
              </a:rPr>
              <a:t>hab</a:t>
            </a:r>
            <a:r>
              <a:rPr lang="fr-FR" b="0" i="1">
                <a:solidFill>
                  <a:srgbClr val="000000"/>
                </a:solidFill>
                <a:effectLst/>
                <a:latin typeface="sourcesanspro"/>
              </a:rPr>
              <a:t> ayant délibéré)</a:t>
            </a:r>
          </a:p>
          <a:p>
            <a:pPr marL="171450" indent="-171450">
              <a:buFontTx/>
              <a:buChar char="-"/>
            </a:pPr>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19</a:t>
            </a:fld>
            <a:endParaRPr lang="fr-FR"/>
          </a:p>
        </p:txBody>
      </p:sp>
    </p:spTree>
    <p:extLst>
      <p:ext uri="{BB962C8B-B14F-4D97-AF65-F5344CB8AC3E}">
        <p14:creationId xmlns:p14="http://schemas.microsoft.com/office/powerpoint/2010/main" val="3457095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1" i="0" u="sng">
                <a:solidFill>
                  <a:srgbClr val="000000"/>
                </a:solidFill>
                <a:effectLst/>
                <a:latin typeface="sourcesanspro"/>
              </a:rPr>
              <a:t>Types d’actes</a:t>
            </a:r>
            <a:r>
              <a:rPr lang="fr-FR" b="1" i="0" u="none">
                <a:solidFill>
                  <a:srgbClr val="000000"/>
                </a:solidFill>
                <a:effectLst/>
                <a:latin typeface="sourcesanspro"/>
              </a:rPr>
              <a:t> : </a:t>
            </a:r>
            <a:r>
              <a:rPr kumimoji="0" lang="fr-FR" sz="1200" b="0" i="0" u="none" strike="noStrike" kern="1200" cap="none" spc="0" normalizeH="0" baseline="0" noProof="0">
                <a:ln>
                  <a:noFill/>
                </a:ln>
                <a:solidFill>
                  <a:srgbClr val="3C3C3E">
                    <a:lumMod val="50000"/>
                  </a:srgbClr>
                </a:solidFill>
                <a:effectLst/>
                <a:uLnTx/>
                <a:uFillTx/>
                <a:latin typeface="Arial"/>
                <a:cs typeface="Arial"/>
              </a:rPr>
              <a:t>Actes réglementaires et les décisions ne présentant ni un caractère réglementaire, ni un caractère individuel</a:t>
            </a:r>
          </a:p>
          <a:p>
            <a:pPr marL="171450" indent="-171450">
              <a:buFontTx/>
              <a:buChar char="-"/>
            </a:pPr>
            <a:endParaRPr lang="fr-FR" b="1" i="0" u="sng">
              <a:solidFill>
                <a:srgbClr val="000000"/>
              </a:solidFill>
              <a:effectLst/>
              <a:latin typeface="sourcesanspro"/>
            </a:endParaRPr>
          </a:p>
          <a:p>
            <a:pPr marL="171450" indent="-171450">
              <a:buFontTx/>
              <a:buChar char="-"/>
            </a:pPr>
            <a:r>
              <a:rPr lang="fr-FR" b="1" i="0" u="sng">
                <a:solidFill>
                  <a:srgbClr val="000000"/>
                </a:solidFill>
                <a:effectLst/>
                <a:latin typeface="sourcesanspro"/>
              </a:rPr>
              <a:t>Publicité dématérialisée </a:t>
            </a:r>
            <a:r>
              <a:rPr lang="fr-FR" b="0" i="0">
                <a:solidFill>
                  <a:srgbClr val="000000"/>
                </a:solidFill>
                <a:effectLst/>
                <a:latin typeface="sourcesanspro"/>
              </a:rPr>
              <a:t>: « </a:t>
            </a:r>
            <a:r>
              <a:rPr lang="fr-FR" b="0" i="1">
                <a:solidFill>
                  <a:srgbClr val="000000"/>
                </a:solidFill>
                <a:effectLst/>
                <a:latin typeface="sourcesanspro"/>
              </a:rPr>
              <a:t>Les </a:t>
            </a:r>
            <a:r>
              <a:rPr lang="fr-FR" b="1" i="1">
                <a:solidFill>
                  <a:srgbClr val="000000"/>
                </a:solidFill>
                <a:effectLst/>
                <a:latin typeface="sourcesanspro"/>
              </a:rPr>
              <a:t>actes réglementaires </a:t>
            </a:r>
            <a:r>
              <a:rPr lang="fr-FR" b="0" i="1">
                <a:solidFill>
                  <a:srgbClr val="000000"/>
                </a:solidFill>
                <a:effectLst/>
                <a:latin typeface="sourcesanspro"/>
              </a:rPr>
              <a:t>et les </a:t>
            </a:r>
            <a:r>
              <a:rPr lang="fr-FR" b="1" i="1">
                <a:solidFill>
                  <a:srgbClr val="000000"/>
                </a:solidFill>
                <a:effectLst/>
                <a:latin typeface="sourcesanspro"/>
              </a:rPr>
              <a:t>décisions</a:t>
            </a:r>
            <a:r>
              <a:rPr lang="fr-FR" b="0" i="1">
                <a:solidFill>
                  <a:srgbClr val="000000"/>
                </a:solidFill>
                <a:effectLst/>
                <a:latin typeface="sourcesanspro"/>
              </a:rPr>
              <a:t> ne présentant ni un caractère réglementaire, ni un caractère individuel</a:t>
            </a:r>
            <a:r>
              <a:rPr lang="fr-FR" i="1">
                <a:solidFill>
                  <a:srgbClr val="000000"/>
                </a:solidFill>
                <a:latin typeface="sourcesanspro"/>
              </a:rPr>
              <a:t>* </a:t>
            </a:r>
            <a:r>
              <a:rPr lang="fr-FR" b="1" i="1">
                <a:solidFill>
                  <a:srgbClr val="000000"/>
                </a:solidFill>
                <a:effectLst/>
                <a:latin typeface="sourcesanspro"/>
              </a:rPr>
              <a:t>font l'objet d'une publication sous forme électronique</a:t>
            </a:r>
            <a:r>
              <a:rPr lang="fr-FR" b="0" i="1">
                <a:solidFill>
                  <a:srgbClr val="000000"/>
                </a:solidFill>
                <a:effectLst/>
                <a:latin typeface="sourcesanspro"/>
              </a:rPr>
              <a:t>, dans des conditions fixées par décret en Conseil d'Etat, de nature à garantir leur authenticité et à </a:t>
            </a:r>
            <a:r>
              <a:rPr lang="fr-FR" b="1" i="1">
                <a:solidFill>
                  <a:srgbClr val="000000"/>
                </a:solidFill>
                <a:effectLst/>
                <a:latin typeface="sourcesanspro"/>
              </a:rPr>
              <a:t>assurer leur mise à disposition du public de manière permanente et gratuite</a:t>
            </a:r>
            <a:r>
              <a:rPr lang="fr-FR" b="0" i="0">
                <a:solidFill>
                  <a:srgbClr val="000000"/>
                </a:solidFill>
                <a:effectLst/>
                <a:latin typeface="sourcesanspro"/>
              </a:rPr>
              <a:t>. » article L.2131-1 CGCT</a:t>
            </a:r>
          </a:p>
          <a:p>
            <a:pPr marL="171450" indent="-171450">
              <a:buFontTx/>
              <a:buChar char="-"/>
            </a:pPr>
            <a:endParaRPr lang="fr-FR" b="0" i="0">
              <a:solidFill>
                <a:srgbClr val="000000"/>
              </a:solidFill>
              <a:effectLst/>
              <a:latin typeface="sourcesanspro"/>
            </a:endParaRPr>
          </a:p>
          <a:p>
            <a:pPr marL="171450" indent="-171450">
              <a:buFont typeface="Arial"/>
              <a:buChar char="•"/>
            </a:pPr>
            <a:r>
              <a:rPr lang="fr-FR" i="1"/>
              <a:t>*recueil des actes administratifs, registre des arrêtés, comptes rendus de séance, PV de séance...</a:t>
            </a:r>
            <a:endParaRPr lang="fr-FR">
              <a:solidFill>
                <a:srgbClr val="000000"/>
              </a:solidFill>
              <a:latin typeface="sourcesanspro"/>
            </a:endParaRPr>
          </a:p>
          <a:p>
            <a:endParaRPr lang="fr-FR">
              <a:solidFill>
                <a:srgbClr val="000000"/>
              </a:solidFill>
              <a:latin typeface="sourcesanspro"/>
            </a:endParaRPr>
          </a:p>
          <a:p>
            <a:pPr marL="171450" indent="-171450">
              <a:buFontTx/>
              <a:buChar char="-"/>
            </a:pPr>
            <a:r>
              <a:rPr lang="fr-FR" b="1" i="0" u="sng">
                <a:solidFill>
                  <a:srgbClr val="000000"/>
                </a:solidFill>
                <a:effectLst/>
                <a:latin typeface="sourcesanspro"/>
              </a:rPr>
              <a:t>Durée de publicité </a:t>
            </a:r>
            <a:r>
              <a:rPr lang="fr-FR" b="0" i="0">
                <a:solidFill>
                  <a:srgbClr val="000000"/>
                </a:solidFill>
                <a:effectLst/>
                <a:latin typeface="sourcesanspro"/>
              </a:rPr>
              <a:t>de l'acte : ne peut pas être inférieure à 2 mois (R. 2131-1 CGCT)</a:t>
            </a:r>
          </a:p>
          <a:p>
            <a:pPr marL="171450" indent="-171450">
              <a:buFontTx/>
              <a:buChar cha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Mise à disposition permanente </a:t>
            </a:r>
            <a:r>
              <a:rPr lang="fr-FR" b="0" i="0">
                <a:solidFill>
                  <a:srgbClr val="000000"/>
                </a:solidFill>
                <a:effectLst/>
                <a:latin typeface="sourcesanspro"/>
              </a:rPr>
              <a:t>: Lorsqu'une personne demande à obtenir sur papier un acte publié sous forme électronique, le maire le lui communique. Il n'est pas tenu de donner suite aux demandes abusives, en particulier par leur nombre ou par leur caractère répétitif ou systématique. (Article L.2131-1 CGCT)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Publication par voie électronique </a:t>
            </a:r>
            <a:r>
              <a:rPr lang="fr-FR" b="0" i="0">
                <a:solidFill>
                  <a:srgbClr val="000000"/>
                </a:solidFill>
                <a:effectLst/>
                <a:latin typeface="sourcesanspro"/>
              </a:rPr>
              <a:t>= formalité qui </a:t>
            </a:r>
            <a:r>
              <a:rPr lang="fr-FR" b="1" i="0">
                <a:solidFill>
                  <a:srgbClr val="000000"/>
                </a:solidFill>
                <a:effectLst/>
                <a:latin typeface="sourcesanspro"/>
              </a:rPr>
              <a:t>confère aux actes leurs caractère exécutoire et </a:t>
            </a:r>
            <a:r>
              <a:rPr lang="fr-FR" b="0" i="0">
                <a:solidFill>
                  <a:srgbClr val="000000"/>
                </a:solidFill>
                <a:effectLst/>
                <a:latin typeface="sourcesanspro"/>
              </a:rPr>
              <a:t>qui fait </a:t>
            </a:r>
            <a:r>
              <a:rPr lang="fr-FR" b="1" i="0">
                <a:solidFill>
                  <a:srgbClr val="000000"/>
                </a:solidFill>
                <a:effectLst/>
                <a:latin typeface="sourcesanspro"/>
              </a:rPr>
              <a:t>courir le délai de recours contentieux </a:t>
            </a:r>
            <a:r>
              <a:rPr lang="fr-FR" b="0" i="0">
                <a:solidFill>
                  <a:srgbClr val="000000"/>
                </a:solidFill>
                <a:effectLst/>
                <a:latin typeface="sourcesanspro"/>
              </a:rPr>
              <a:t>, sous réserve de leurs transmissions au préfet si actes transmissible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Cas d’urgence</a:t>
            </a:r>
            <a:r>
              <a:rPr lang="fr-FR" b="1" i="0" u="none">
                <a:solidFill>
                  <a:srgbClr val="000000"/>
                </a:solidFill>
                <a:effectLst/>
                <a:latin typeface="sourcesanspro"/>
              </a:rPr>
              <a:t> : </a:t>
            </a:r>
            <a:r>
              <a:rPr lang="fr-FR"/>
              <a:t>survenance d’un évènement imprévisible et extérieur à sa volonté. (exemple : panne du site internet de la collectivité ou encore d’une catastrophe naturelle)</a:t>
            </a:r>
            <a:endParaRPr lang="fr-FR">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Conséquence sur le point de départ du délai de recours contentieux </a:t>
            </a:r>
            <a:r>
              <a:rPr lang="fr-FR" b="0" i="0">
                <a:solidFill>
                  <a:srgbClr val="000000"/>
                </a:solidFill>
                <a:effectLst/>
                <a:latin typeface="sourcesanspro"/>
              </a:rPr>
              <a:t>:</a:t>
            </a:r>
          </a:p>
          <a:p>
            <a:pPr>
              <a:defRPr/>
            </a:pPr>
            <a:r>
              <a:rPr lang="fr-FR">
                <a:solidFill>
                  <a:srgbClr val="000000"/>
                </a:solidFill>
                <a:latin typeface="sourcesanspro"/>
              </a:rPr>
              <a:t>   </a:t>
            </a:r>
            <a:r>
              <a:rPr lang="fr-FR" b="0" i="0">
                <a:solidFill>
                  <a:srgbClr val="000000"/>
                </a:solidFill>
                <a:effectLst/>
                <a:latin typeface="sourcesanspro"/>
              </a:rPr>
              <a:t> Pour les actes individuels dès leurs notifications </a:t>
            </a:r>
            <a:r>
              <a:rPr lang="fr-FR" b="0" i="1">
                <a:solidFill>
                  <a:srgbClr val="000000"/>
                </a:solidFill>
                <a:effectLst/>
                <a:latin typeface="sourcesanspro"/>
              </a:rPr>
              <a:t>(aucun changement) </a:t>
            </a:r>
            <a:r>
              <a:rPr lang="fr-FR" b="0" i="0">
                <a:solidFill>
                  <a:srgbClr val="000000"/>
                </a:solidFill>
                <a:effectLst/>
                <a:latin typeface="sourcesanspro"/>
              </a:rPr>
              <a:t>/ pour les actes règlementaires et </a:t>
            </a:r>
            <a:r>
              <a:rPr lang="fr-FR" b="0" i="0" err="1">
                <a:solidFill>
                  <a:srgbClr val="000000"/>
                </a:solidFill>
                <a:effectLst/>
                <a:latin typeface="sourcesanspro"/>
              </a:rPr>
              <a:t>délib</a:t>
            </a:r>
            <a:r>
              <a:rPr lang="fr-FR" b="0" i="0">
                <a:solidFill>
                  <a:srgbClr val="000000"/>
                </a:solidFill>
                <a:effectLst/>
                <a:latin typeface="sourcesanspro"/>
              </a:rPr>
              <a:t>. </a:t>
            </a:r>
            <a:r>
              <a:rPr lang="fr-FR" b="1" i="0">
                <a:solidFill>
                  <a:srgbClr val="000000"/>
                </a:solidFill>
                <a:effectLst/>
                <a:latin typeface="sourcesanspro"/>
              </a:rPr>
              <a:t>dès leur publication sous forme électronique </a:t>
            </a:r>
            <a:r>
              <a:rPr lang="fr-FR" b="0" i="0">
                <a:solidFill>
                  <a:srgbClr val="000000"/>
                </a:solidFill>
                <a:effectLst/>
                <a:latin typeface="sourcesanspro"/>
              </a:rPr>
              <a:t>ou</a:t>
            </a:r>
            <a:r>
              <a:rPr lang="fr-FR" b="1" i="0">
                <a:solidFill>
                  <a:srgbClr val="000000"/>
                </a:solidFill>
                <a:effectLst/>
                <a:latin typeface="sourcesanspro"/>
              </a:rPr>
              <a:t> affichage* </a:t>
            </a:r>
            <a:r>
              <a:rPr lang="fr-FR" b="0" i="1">
                <a:solidFill>
                  <a:srgbClr val="000000"/>
                </a:solidFill>
                <a:effectLst/>
                <a:latin typeface="sourcesanspro"/>
              </a:rPr>
              <a:t>(*commune -3500 </a:t>
            </a:r>
            <a:r>
              <a:rPr lang="fr-FR" b="0" i="1" err="1">
                <a:solidFill>
                  <a:srgbClr val="000000"/>
                </a:solidFill>
                <a:effectLst/>
                <a:latin typeface="sourcesanspro"/>
              </a:rPr>
              <a:t>hab</a:t>
            </a:r>
            <a:r>
              <a:rPr lang="fr-FR" b="0" i="1">
                <a:solidFill>
                  <a:srgbClr val="000000"/>
                </a:solidFill>
                <a:effectLst/>
                <a:latin typeface="sourcesanspro"/>
              </a:rPr>
              <a:t> ayant délibéré)</a:t>
            </a:r>
          </a:p>
          <a:p>
            <a:pPr marL="171450" indent="-171450">
              <a:buFontTx/>
              <a:buChar char="-"/>
            </a:pPr>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20</a:t>
            </a:fld>
            <a:endParaRPr lang="fr-FR"/>
          </a:p>
        </p:txBody>
      </p:sp>
    </p:spTree>
    <p:extLst>
      <p:ext uri="{BB962C8B-B14F-4D97-AF65-F5344CB8AC3E}">
        <p14:creationId xmlns:p14="http://schemas.microsoft.com/office/powerpoint/2010/main" val="3695306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21</a:t>
            </a:fld>
            <a:endParaRPr lang="fr-FR"/>
          </a:p>
        </p:txBody>
      </p:sp>
    </p:spTree>
    <p:extLst>
      <p:ext uri="{BB962C8B-B14F-4D97-AF65-F5344CB8AC3E}">
        <p14:creationId xmlns:p14="http://schemas.microsoft.com/office/powerpoint/2010/main" val="1949286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22</a:t>
            </a:fld>
            <a:endParaRPr lang="fr-FR"/>
          </a:p>
        </p:txBody>
      </p:sp>
    </p:spTree>
    <p:extLst>
      <p:ext uri="{BB962C8B-B14F-4D97-AF65-F5344CB8AC3E}">
        <p14:creationId xmlns:p14="http://schemas.microsoft.com/office/powerpoint/2010/main" val="115403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23</a:t>
            </a:fld>
            <a:endParaRPr lang="fr-FR"/>
          </a:p>
        </p:txBody>
      </p:sp>
    </p:spTree>
    <p:extLst>
      <p:ext uri="{BB962C8B-B14F-4D97-AF65-F5344CB8AC3E}">
        <p14:creationId xmlns:p14="http://schemas.microsoft.com/office/powerpoint/2010/main" val="83558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24</a:t>
            </a:fld>
            <a:endParaRPr lang="fr-FR"/>
          </a:p>
        </p:txBody>
      </p:sp>
    </p:spTree>
    <p:extLst>
      <p:ext uri="{BB962C8B-B14F-4D97-AF65-F5344CB8AC3E}">
        <p14:creationId xmlns:p14="http://schemas.microsoft.com/office/powerpoint/2010/main" val="369335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R="0" lvl="0" algn="l" defTabSz="914400">
              <a:lnSpc>
                <a:spcPct val="100000"/>
              </a:lnSpc>
              <a:spcBef>
                <a:spcPts val="0"/>
              </a:spcBef>
              <a:spcAft>
                <a:spcPts val="0"/>
              </a:spcAft>
              <a:buClrTx/>
              <a:buSzTx/>
              <a:tabLst/>
              <a:defRP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5</a:t>
            </a:fld>
            <a:endParaRPr lang="fr-FR"/>
          </a:p>
        </p:txBody>
      </p:sp>
    </p:spTree>
    <p:extLst>
      <p:ext uri="{BB962C8B-B14F-4D97-AF65-F5344CB8AC3E}">
        <p14:creationId xmlns:p14="http://schemas.microsoft.com/office/powerpoint/2010/main" val="352589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25</a:t>
            </a:fld>
            <a:endParaRPr lang="fr-FR"/>
          </a:p>
        </p:txBody>
      </p:sp>
    </p:spTree>
    <p:extLst>
      <p:ext uri="{BB962C8B-B14F-4D97-AF65-F5344CB8AC3E}">
        <p14:creationId xmlns:p14="http://schemas.microsoft.com/office/powerpoint/2010/main" val="1700162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26</a:t>
            </a:fld>
            <a:endParaRPr lang="fr-FR"/>
          </a:p>
        </p:txBody>
      </p:sp>
    </p:spTree>
    <p:extLst>
      <p:ext uri="{BB962C8B-B14F-4D97-AF65-F5344CB8AC3E}">
        <p14:creationId xmlns:p14="http://schemas.microsoft.com/office/powerpoint/2010/main" val="1166258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27</a:t>
            </a:fld>
            <a:endParaRPr lang="fr-FR"/>
          </a:p>
        </p:txBody>
      </p:sp>
    </p:spTree>
    <p:extLst>
      <p:ext uri="{BB962C8B-B14F-4D97-AF65-F5344CB8AC3E}">
        <p14:creationId xmlns:p14="http://schemas.microsoft.com/office/powerpoint/2010/main" val="2718496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28</a:t>
            </a:fld>
            <a:endParaRPr lang="fr-FR"/>
          </a:p>
        </p:txBody>
      </p:sp>
    </p:spTree>
    <p:extLst>
      <p:ext uri="{BB962C8B-B14F-4D97-AF65-F5344CB8AC3E}">
        <p14:creationId xmlns:p14="http://schemas.microsoft.com/office/powerpoint/2010/main" val="2983280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29</a:t>
            </a:fld>
            <a:endParaRPr lang="fr-FR"/>
          </a:p>
        </p:txBody>
      </p:sp>
    </p:spTree>
    <p:extLst>
      <p:ext uri="{BB962C8B-B14F-4D97-AF65-F5344CB8AC3E}">
        <p14:creationId xmlns:p14="http://schemas.microsoft.com/office/powerpoint/2010/main" val="621961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30</a:t>
            </a:fld>
            <a:endParaRPr lang="fr-FR"/>
          </a:p>
        </p:txBody>
      </p:sp>
    </p:spTree>
    <p:extLst>
      <p:ext uri="{BB962C8B-B14F-4D97-AF65-F5344CB8AC3E}">
        <p14:creationId xmlns:p14="http://schemas.microsoft.com/office/powerpoint/2010/main" val="2514538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31</a:t>
            </a:fld>
            <a:endParaRPr lang="fr-FR"/>
          </a:p>
        </p:txBody>
      </p:sp>
    </p:spTree>
    <p:extLst>
      <p:ext uri="{BB962C8B-B14F-4D97-AF65-F5344CB8AC3E}">
        <p14:creationId xmlns:p14="http://schemas.microsoft.com/office/powerpoint/2010/main" val="3557235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1" i="0" u="sng">
                <a:solidFill>
                  <a:srgbClr val="000000"/>
                </a:solidFill>
                <a:effectLst/>
                <a:latin typeface="sourcesanspro"/>
              </a:rPr>
              <a:t>Types d’actes</a:t>
            </a:r>
            <a:r>
              <a:rPr lang="fr-FR" b="1" i="0" u="none">
                <a:solidFill>
                  <a:srgbClr val="000000"/>
                </a:solidFill>
                <a:effectLst/>
                <a:latin typeface="sourcesanspro"/>
              </a:rPr>
              <a:t> : </a:t>
            </a:r>
            <a:r>
              <a:rPr kumimoji="0" lang="fr-FR" sz="1200" b="0" i="0" u="none" strike="noStrike" kern="1200" cap="none" spc="0" normalizeH="0" baseline="0" noProof="0">
                <a:ln>
                  <a:noFill/>
                </a:ln>
                <a:solidFill>
                  <a:srgbClr val="3C3C3E">
                    <a:lumMod val="50000"/>
                  </a:srgbClr>
                </a:solidFill>
                <a:effectLst/>
                <a:uLnTx/>
                <a:uFillTx/>
                <a:latin typeface="Arial"/>
                <a:cs typeface="Arial"/>
              </a:rPr>
              <a:t>Actes réglementaires et les décisions ne présentant ni un caractère réglementaire, ni un caractère individuel</a:t>
            </a:r>
          </a:p>
          <a:p>
            <a:pPr marL="171450" indent="-171450">
              <a:buFontTx/>
              <a:buChar char="-"/>
            </a:pPr>
            <a:endParaRPr lang="fr-FR" b="1" i="0" u="sng">
              <a:solidFill>
                <a:srgbClr val="000000"/>
              </a:solidFill>
              <a:effectLst/>
              <a:latin typeface="sourcesanspro"/>
            </a:endParaRPr>
          </a:p>
          <a:p>
            <a:pPr marL="171450" indent="-171450">
              <a:buFontTx/>
              <a:buChar char="-"/>
            </a:pPr>
            <a:r>
              <a:rPr lang="fr-FR" b="1" i="0" u="sng">
                <a:solidFill>
                  <a:srgbClr val="000000"/>
                </a:solidFill>
                <a:effectLst/>
                <a:latin typeface="sourcesanspro"/>
              </a:rPr>
              <a:t>Publicité dématérialisée </a:t>
            </a:r>
            <a:r>
              <a:rPr lang="fr-FR" b="0" i="0">
                <a:solidFill>
                  <a:srgbClr val="000000"/>
                </a:solidFill>
                <a:effectLst/>
                <a:latin typeface="sourcesanspro"/>
              </a:rPr>
              <a:t>: « </a:t>
            </a:r>
            <a:r>
              <a:rPr lang="fr-FR" b="0" i="1">
                <a:solidFill>
                  <a:srgbClr val="000000"/>
                </a:solidFill>
                <a:effectLst/>
                <a:latin typeface="sourcesanspro"/>
              </a:rPr>
              <a:t>Les </a:t>
            </a:r>
            <a:r>
              <a:rPr lang="fr-FR" b="1" i="1">
                <a:solidFill>
                  <a:srgbClr val="000000"/>
                </a:solidFill>
                <a:effectLst/>
                <a:latin typeface="sourcesanspro"/>
              </a:rPr>
              <a:t>actes réglementaires </a:t>
            </a:r>
            <a:r>
              <a:rPr lang="fr-FR" b="0" i="1">
                <a:solidFill>
                  <a:srgbClr val="000000"/>
                </a:solidFill>
                <a:effectLst/>
                <a:latin typeface="sourcesanspro"/>
              </a:rPr>
              <a:t>et les </a:t>
            </a:r>
            <a:r>
              <a:rPr lang="fr-FR" b="1" i="1">
                <a:solidFill>
                  <a:srgbClr val="000000"/>
                </a:solidFill>
                <a:effectLst/>
                <a:latin typeface="sourcesanspro"/>
              </a:rPr>
              <a:t>décisions</a:t>
            </a:r>
            <a:r>
              <a:rPr lang="fr-FR" b="0" i="1">
                <a:solidFill>
                  <a:srgbClr val="000000"/>
                </a:solidFill>
                <a:effectLst/>
                <a:latin typeface="sourcesanspro"/>
              </a:rPr>
              <a:t> ne présentant ni un caractère réglementaire, ni un caractère individuel</a:t>
            </a:r>
            <a:r>
              <a:rPr lang="fr-FR" i="1">
                <a:solidFill>
                  <a:srgbClr val="000000"/>
                </a:solidFill>
                <a:latin typeface="sourcesanspro"/>
              </a:rPr>
              <a:t>* </a:t>
            </a:r>
            <a:r>
              <a:rPr lang="fr-FR" b="1" i="1">
                <a:solidFill>
                  <a:srgbClr val="000000"/>
                </a:solidFill>
                <a:effectLst/>
                <a:latin typeface="sourcesanspro"/>
              </a:rPr>
              <a:t>font l'objet d'une publication sous forme électronique</a:t>
            </a:r>
            <a:r>
              <a:rPr lang="fr-FR" b="0" i="1">
                <a:solidFill>
                  <a:srgbClr val="000000"/>
                </a:solidFill>
                <a:effectLst/>
                <a:latin typeface="sourcesanspro"/>
              </a:rPr>
              <a:t>, dans des conditions fixées par décret en Conseil d'Etat, de nature à garantir leur authenticité et à </a:t>
            </a:r>
            <a:r>
              <a:rPr lang="fr-FR" b="1" i="1">
                <a:solidFill>
                  <a:srgbClr val="000000"/>
                </a:solidFill>
                <a:effectLst/>
                <a:latin typeface="sourcesanspro"/>
              </a:rPr>
              <a:t>assurer leur mise à disposition du public de manière permanente et gratuite</a:t>
            </a:r>
            <a:r>
              <a:rPr lang="fr-FR" b="0" i="0">
                <a:solidFill>
                  <a:srgbClr val="000000"/>
                </a:solidFill>
                <a:effectLst/>
                <a:latin typeface="sourcesanspro"/>
              </a:rPr>
              <a:t>. » article L.2131-1 CGCT</a:t>
            </a:r>
          </a:p>
          <a:p>
            <a:pPr marL="171450" indent="-171450">
              <a:buFontTx/>
              <a:buChar char="-"/>
            </a:pPr>
            <a:endParaRPr lang="fr-FR" b="0" i="0">
              <a:solidFill>
                <a:srgbClr val="000000"/>
              </a:solidFill>
              <a:effectLst/>
              <a:latin typeface="sourcesanspro"/>
            </a:endParaRPr>
          </a:p>
          <a:p>
            <a:pPr marL="171450" indent="-171450">
              <a:buFont typeface="Arial"/>
              <a:buChar char="•"/>
            </a:pPr>
            <a:r>
              <a:rPr lang="fr-FR" i="1"/>
              <a:t>*recueil des actes administratifs, registre des arrêtés, comptes rendus de séance, PV de séance...</a:t>
            </a:r>
            <a:endParaRPr lang="fr-FR">
              <a:solidFill>
                <a:srgbClr val="000000"/>
              </a:solidFill>
              <a:latin typeface="sourcesanspro"/>
            </a:endParaRPr>
          </a:p>
          <a:p>
            <a:endParaRPr lang="fr-FR">
              <a:solidFill>
                <a:srgbClr val="000000"/>
              </a:solidFill>
              <a:latin typeface="sourcesanspro"/>
            </a:endParaRPr>
          </a:p>
          <a:p>
            <a:pPr marL="171450" indent="-171450">
              <a:buFontTx/>
              <a:buChar char="-"/>
            </a:pPr>
            <a:r>
              <a:rPr lang="fr-FR" b="1" i="0" u="sng">
                <a:solidFill>
                  <a:srgbClr val="000000"/>
                </a:solidFill>
                <a:effectLst/>
                <a:latin typeface="sourcesanspro"/>
              </a:rPr>
              <a:t>Durée de publicité </a:t>
            </a:r>
            <a:r>
              <a:rPr lang="fr-FR" b="0" i="0">
                <a:solidFill>
                  <a:srgbClr val="000000"/>
                </a:solidFill>
                <a:effectLst/>
                <a:latin typeface="sourcesanspro"/>
              </a:rPr>
              <a:t>de l'acte : ne peut pas être inférieure à 2 mois (R. 2131-1 CGCT)</a:t>
            </a:r>
          </a:p>
          <a:p>
            <a:pPr marL="171450" indent="-171450">
              <a:buFontTx/>
              <a:buChar cha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Mise à disposition permanente </a:t>
            </a:r>
            <a:r>
              <a:rPr lang="fr-FR" b="0" i="0">
                <a:solidFill>
                  <a:srgbClr val="000000"/>
                </a:solidFill>
                <a:effectLst/>
                <a:latin typeface="sourcesanspro"/>
              </a:rPr>
              <a:t>: Lorsqu'une personne demande à obtenir sur papier un acte publié sous forme électronique, le maire le lui communique. Il n'est pas tenu de donner suite aux demandes abusives, en particulier par leur nombre ou par leur caractère répétitif ou systématique. (Article L.2131-1 CGCT)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Publication par voie électronique </a:t>
            </a:r>
            <a:r>
              <a:rPr lang="fr-FR" b="0" i="0">
                <a:solidFill>
                  <a:srgbClr val="000000"/>
                </a:solidFill>
                <a:effectLst/>
                <a:latin typeface="sourcesanspro"/>
              </a:rPr>
              <a:t>= formalité qui </a:t>
            </a:r>
            <a:r>
              <a:rPr lang="fr-FR" b="1" i="0">
                <a:solidFill>
                  <a:srgbClr val="000000"/>
                </a:solidFill>
                <a:effectLst/>
                <a:latin typeface="sourcesanspro"/>
              </a:rPr>
              <a:t>confère aux actes leurs caractère exécutoire et </a:t>
            </a:r>
            <a:r>
              <a:rPr lang="fr-FR" b="0" i="0">
                <a:solidFill>
                  <a:srgbClr val="000000"/>
                </a:solidFill>
                <a:effectLst/>
                <a:latin typeface="sourcesanspro"/>
              </a:rPr>
              <a:t>qui fait </a:t>
            </a:r>
            <a:r>
              <a:rPr lang="fr-FR" b="1" i="0">
                <a:solidFill>
                  <a:srgbClr val="000000"/>
                </a:solidFill>
                <a:effectLst/>
                <a:latin typeface="sourcesanspro"/>
              </a:rPr>
              <a:t>courir le délai de recours contentieux </a:t>
            </a:r>
            <a:r>
              <a:rPr lang="fr-FR" b="0" i="0">
                <a:solidFill>
                  <a:srgbClr val="000000"/>
                </a:solidFill>
                <a:effectLst/>
                <a:latin typeface="sourcesanspro"/>
              </a:rPr>
              <a:t>, sous réserve de leurs transmissions au préfet si actes transmissible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Cas d’urgence</a:t>
            </a:r>
            <a:r>
              <a:rPr lang="fr-FR" b="1" i="0" u="none">
                <a:solidFill>
                  <a:srgbClr val="000000"/>
                </a:solidFill>
                <a:effectLst/>
                <a:latin typeface="sourcesanspro"/>
              </a:rPr>
              <a:t> : </a:t>
            </a:r>
            <a:r>
              <a:rPr lang="fr-FR"/>
              <a:t>survenance d’un évènement imprévisible et extérieur à sa volonté. (exemple : panne du site internet de la collectivité ou encore d’une catastrophe naturelle)</a:t>
            </a:r>
            <a:endParaRPr lang="fr-FR">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Conséquence sur le point de départ du délai de recours contentieux </a:t>
            </a:r>
            <a:r>
              <a:rPr lang="fr-FR" b="0" i="0">
                <a:solidFill>
                  <a:srgbClr val="000000"/>
                </a:solidFill>
                <a:effectLst/>
                <a:latin typeface="sourcesanspro"/>
              </a:rPr>
              <a:t>:</a:t>
            </a:r>
          </a:p>
          <a:p>
            <a:pPr>
              <a:defRPr/>
            </a:pPr>
            <a:r>
              <a:rPr lang="fr-FR">
                <a:solidFill>
                  <a:srgbClr val="000000"/>
                </a:solidFill>
                <a:latin typeface="sourcesanspro"/>
              </a:rPr>
              <a:t>   </a:t>
            </a:r>
            <a:r>
              <a:rPr lang="fr-FR" b="0" i="0">
                <a:solidFill>
                  <a:srgbClr val="000000"/>
                </a:solidFill>
                <a:effectLst/>
                <a:latin typeface="sourcesanspro"/>
              </a:rPr>
              <a:t> Pour les actes individuels dès leurs notifications </a:t>
            </a:r>
            <a:r>
              <a:rPr lang="fr-FR" b="0" i="1">
                <a:solidFill>
                  <a:srgbClr val="000000"/>
                </a:solidFill>
                <a:effectLst/>
                <a:latin typeface="sourcesanspro"/>
              </a:rPr>
              <a:t>(aucun changement) </a:t>
            </a:r>
            <a:r>
              <a:rPr lang="fr-FR" b="0" i="0">
                <a:solidFill>
                  <a:srgbClr val="000000"/>
                </a:solidFill>
                <a:effectLst/>
                <a:latin typeface="sourcesanspro"/>
              </a:rPr>
              <a:t>/ pour les actes règlementaires et </a:t>
            </a:r>
            <a:r>
              <a:rPr lang="fr-FR" b="0" i="0" err="1">
                <a:solidFill>
                  <a:srgbClr val="000000"/>
                </a:solidFill>
                <a:effectLst/>
                <a:latin typeface="sourcesanspro"/>
              </a:rPr>
              <a:t>délib</a:t>
            </a:r>
            <a:r>
              <a:rPr lang="fr-FR" b="0" i="0">
                <a:solidFill>
                  <a:srgbClr val="000000"/>
                </a:solidFill>
                <a:effectLst/>
                <a:latin typeface="sourcesanspro"/>
              </a:rPr>
              <a:t>. </a:t>
            </a:r>
            <a:r>
              <a:rPr lang="fr-FR" b="1" i="0">
                <a:solidFill>
                  <a:srgbClr val="000000"/>
                </a:solidFill>
                <a:effectLst/>
                <a:latin typeface="sourcesanspro"/>
              </a:rPr>
              <a:t>dès leur publication sous forme électronique </a:t>
            </a:r>
            <a:r>
              <a:rPr lang="fr-FR" b="0" i="0">
                <a:solidFill>
                  <a:srgbClr val="000000"/>
                </a:solidFill>
                <a:effectLst/>
                <a:latin typeface="sourcesanspro"/>
              </a:rPr>
              <a:t>ou</a:t>
            </a:r>
            <a:r>
              <a:rPr lang="fr-FR" b="1" i="0">
                <a:solidFill>
                  <a:srgbClr val="000000"/>
                </a:solidFill>
                <a:effectLst/>
                <a:latin typeface="sourcesanspro"/>
              </a:rPr>
              <a:t> affichage* </a:t>
            </a:r>
            <a:r>
              <a:rPr lang="fr-FR" b="0" i="1">
                <a:solidFill>
                  <a:srgbClr val="000000"/>
                </a:solidFill>
                <a:effectLst/>
                <a:latin typeface="sourcesanspro"/>
              </a:rPr>
              <a:t>(*commune -3500 </a:t>
            </a:r>
            <a:r>
              <a:rPr lang="fr-FR" b="0" i="1" err="1">
                <a:solidFill>
                  <a:srgbClr val="000000"/>
                </a:solidFill>
                <a:effectLst/>
                <a:latin typeface="sourcesanspro"/>
              </a:rPr>
              <a:t>hab</a:t>
            </a:r>
            <a:r>
              <a:rPr lang="fr-FR" b="0" i="1">
                <a:solidFill>
                  <a:srgbClr val="000000"/>
                </a:solidFill>
                <a:effectLst/>
                <a:latin typeface="sourcesanspro"/>
              </a:rPr>
              <a:t> ayant délibéré)</a:t>
            </a:r>
          </a:p>
          <a:p>
            <a:pPr marL="171450" indent="-171450">
              <a:buFontTx/>
              <a:buChar char="-"/>
            </a:pPr>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32</a:t>
            </a:fld>
            <a:endParaRPr lang="fr-FR"/>
          </a:p>
        </p:txBody>
      </p:sp>
    </p:spTree>
    <p:extLst>
      <p:ext uri="{BB962C8B-B14F-4D97-AF65-F5344CB8AC3E}">
        <p14:creationId xmlns:p14="http://schemas.microsoft.com/office/powerpoint/2010/main" val="814656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33</a:t>
            </a:fld>
            <a:endParaRPr lang="fr-FR"/>
          </a:p>
        </p:txBody>
      </p:sp>
    </p:spTree>
    <p:extLst>
      <p:ext uri="{BB962C8B-B14F-4D97-AF65-F5344CB8AC3E}">
        <p14:creationId xmlns:p14="http://schemas.microsoft.com/office/powerpoint/2010/main" val="3794047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34</a:t>
            </a:fld>
            <a:endParaRPr lang="fr-FR"/>
          </a:p>
        </p:txBody>
      </p:sp>
    </p:spTree>
    <p:extLst>
      <p:ext uri="{BB962C8B-B14F-4D97-AF65-F5344CB8AC3E}">
        <p14:creationId xmlns:p14="http://schemas.microsoft.com/office/powerpoint/2010/main" val="294121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R="0" lvl="0" algn="l" defTabSz="914400">
              <a:lnSpc>
                <a:spcPct val="100000"/>
              </a:lnSpc>
              <a:spcBef>
                <a:spcPts val="0"/>
              </a:spcBef>
              <a:spcAft>
                <a:spcPts val="0"/>
              </a:spcAft>
              <a:buClrTx/>
              <a:buSzTx/>
              <a:tabLst/>
              <a:defRPr/>
            </a:pPr>
            <a:r>
              <a:rPr lang="fr-FR" b="0" i="0" dirty="0">
                <a:solidFill>
                  <a:srgbClr val="3A3A3A"/>
                </a:solidFill>
                <a:effectLst/>
                <a:latin typeface="Marianne"/>
              </a:rPr>
              <a:t>Conformément à la loi, le niveau du Smic augmentera donc de 2,01 % au 1</a:t>
            </a:r>
            <a:r>
              <a:rPr lang="fr-FR" b="0" i="0" baseline="30000" dirty="0">
                <a:solidFill>
                  <a:srgbClr val="3A3A3A"/>
                </a:solidFill>
                <a:effectLst/>
                <a:latin typeface="Marianne"/>
              </a:rPr>
              <a:t>er</a:t>
            </a:r>
            <a:r>
              <a:rPr lang="fr-FR" b="0" i="0" dirty="0">
                <a:solidFill>
                  <a:srgbClr val="3A3A3A"/>
                </a:solidFill>
                <a:effectLst/>
                <a:latin typeface="Marianne"/>
              </a:rPr>
              <a:t> août 2022. Il s'établira ainsi à1 678,95 € bruts mensuel, soit 1 329,05 € nets. Pas d’incidence sur la rémunération tant que pas de modification du décret  sur la rémunération des fonctionnaires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4A5E81"/>
                </a:solidFill>
                <a:effectLst/>
                <a:latin typeface="robotoslab"/>
              </a:rPr>
              <a:t>Décret n° 85-1148 du 24 octobre 1985 modifié relatif à la rémunération des personnels civils et militaires de l'Etat, des personnels des collectivités territoriales et des personnels des établissements publics d'hospitalisation</a:t>
            </a:r>
          </a:p>
          <a:p>
            <a:pPr marR="0" lvl="0" algn="l" defTabSz="914400">
              <a:lnSpc>
                <a:spcPct val="100000"/>
              </a:lnSpc>
              <a:spcBef>
                <a:spcPts val="0"/>
              </a:spcBef>
              <a:spcAft>
                <a:spcPts val="0"/>
              </a:spcAft>
              <a:buClrTx/>
              <a:buSzTx/>
              <a:tabLst/>
              <a:defRP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6</a:t>
            </a:fld>
            <a:endParaRPr lang="fr-FR"/>
          </a:p>
        </p:txBody>
      </p:sp>
    </p:spTree>
    <p:extLst>
      <p:ext uri="{BB962C8B-B14F-4D97-AF65-F5344CB8AC3E}">
        <p14:creationId xmlns:p14="http://schemas.microsoft.com/office/powerpoint/2010/main" val="484982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35</a:t>
            </a:fld>
            <a:endParaRPr lang="fr-FR"/>
          </a:p>
        </p:txBody>
      </p:sp>
    </p:spTree>
    <p:extLst>
      <p:ext uri="{BB962C8B-B14F-4D97-AF65-F5344CB8AC3E}">
        <p14:creationId xmlns:p14="http://schemas.microsoft.com/office/powerpoint/2010/main" val="170521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1" i="0" u="sng">
                <a:solidFill>
                  <a:srgbClr val="000000"/>
                </a:solidFill>
                <a:effectLst/>
                <a:latin typeface="sourcesanspro"/>
              </a:rPr>
              <a:t>Types d’actes</a:t>
            </a:r>
            <a:r>
              <a:rPr lang="fr-FR" b="1" i="0" u="none">
                <a:solidFill>
                  <a:srgbClr val="000000"/>
                </a:solidFill>
                <a:effectLst/>
                <a:latin typeface="sourcesanspro"/>
              </a:rPr>
              <a:t> : </a:t>
            </a:r>
            <a:r>
              <a:rPr kumimoji="0" lang="fr-FR" sz="1200" b="0" i="0" u="none" strike="noStrike" kern="1200" cap="none" spc="0" normalizeH="0" baseline="0" noProof="0">
                <a:ln>
                  <a:noFill/>
                </a:ln>
                <a:solidFill>
                  <a:srgbClr val="3C3C3E">
                    <a:lumMod val="50000"/>
                  </a:srgbClr>
                </a:solidFill>
                <a:effectLst/>
                <a:uLnTx/>
                <a:uFillTx/>
                <a:latin typeface="Arial"/>
                <a:cs typeface="Arial"/>
              </a:rPr>
              <a:t>Actes réglementaires et les décisions ne présentant ni un caractère réglementaire, ni un caractère individuel</a:t>
            </a:r>
          </a:p>
          <a:p>
            <a:pPr marL="171450" indent="-171450">
              <a:buFontTx/>
              <a:buChar char="-"/>
            </a:pPr>
            <a:endParaRPr lang="fr-FR" b="1" i="0" u="sng">
              <a:solidFill>
                <a:srgbClr val="000000"/>
              </a:solidFill>
              <a:effectLst/>
              <a:latin typeface="sourcesanspro"/>
            </a:endParaRPr>
          </a:p>
          <a:p>
            <a:pPr marL="171450" indent="-171450">
              <a:buFontTx/>
              <a:buChar char="-"/>
            </a:pPr>
            <a:r>
              <a:rPr lang="fr-FR" b="1" i="0" u="sng">
                <a:solidFill>
                  <a:srgbClr val="000000"/>
                </a:solidFill>
                <a:effectLst/>
                <a:latin typeface="sourcesanspro"/>
              </a:rPr>
              <a:t>Publicité dématérialisée </a:t>
            </a:r>
            <a:r>
              <a:rPr lang="fr-FR" b="0" i="0">
                <a:solidFill>
                  <a:srgbClr val="000000"/>
                </a:solidFill>
                <a:effectLst/>
                <a:latin typeface="sourcesanspro"/>
              </a:rPr>
              <a:t>: « </a:t>
            </a:r>
            <a:r>
              <a:rPr lang="fr-FR" b="0" i="1">
                <a:solidFill>
                  <a:srgbClr val="000000"/>
                </a:solidFill>
                <a:effectLst/>
                <a:latin typeface="sourcesanspro"/>
              </a:rPr>
              <a:t>Les </a:t>
            </a:r>
            <a:r>
              <a:rPr lang="fr-FR" b="1" i="1">
                <a:solidFill>
                  <a:srgbClr val="000000"/>
                </a:solidFill>
                <a:effectLst/>
                <a:latin typeface="sourcesanspro"/>
              </a:rPr>
              <a:t>actes réglementaires </a:t>
            </a:r>
            <a:r>
              <a:rPr lang="fr-FR" b="0" i="1">
                <a:solidFill>
                  <a:srgbClr val="000000"/>
                </a:solidFill>
                <a:effectLst/>
                <a:latin typeface="sourcesanspro"/>
              </a:rPr>
              <a:t>et les </a:t>
            </a:r>
            <a:r>
              <a:rPr lang="fr-FR" b="1" i="1">
                <a:solidFill>
                  <a:srgbClr val="000000"/>
                </a:solidFill>
                <a:effectLst/>
                <a:latin typeface="sourcesanspro"/>
              </a:rPr>
              <a:t>décisions</a:t>
            </a:r>
            <a:r>
              <a:rPr lang="fr-FR" b="0" i="1">
                <a:solidFill>
                  <a:srgbClr val="000000"/>
                </a:solidFill>
                <a:effectLst/>
                <a:latin typeface="sourcesanspro"/>
              </a:rPr>
              <a:t> ne présentant ni un caractère réglementaire, ni un caractère individuel</a:t>
            </a:r>
            <a:r>
              <a:rPr lang="fr-FR" i="1">
                <a:solidFill>
                  <a:srgbClr val="000000"/>
                </a:solidFill>
                <a:latin typeface="sourcesanspro"/>
              </a:rPr>
              <a:t>* </a:t>
            </a:r>
            <a:r>
              <a:rPr lang="fr-FR" b="1" i="1">
                <a:solidFill>
                  <a:srgbClr val="000000"/>
                </a:solidFill>
                <a:effectLst/>
                <a:latin typeface="sourcesanspro"/>
              </a:rPr>
              <a:t>font l'objet d'une publication sous forme électronique</a:t>
            </a:r>
            <a:r>
              <a:rPr lang="fr-FR" b="0" i="1">
                <a:solidFill>
                  <a:srgbClr val="000000"/>
                </a:solidFill>
                <a:effectLst/>
                <a:latin typeface="sourcesanspro"/>
              </a:rPr>
              <a:t>, dans des conditions fixées par décret en Conseil d'Etat, de nature à garantir leur authenticité et à </a:t>
            </a:r>
            <a:r>
              <a:rPr lang="fr-FR" b="1" i="1">
                <a:solidFill>
                  <a:srgbClr val="000000"/>
                </a:solidFill>
                <a:effectLst/>
                <a:latin typeface="sourcesanspro"/>
              </a:rPr>
              <a:t>assurer leur mise à disposition du public de manière permanente et gratuite</a:t>
            </a:r>
            <a:r>
              <a:rPr lang="fr-FR" b="0" i="0">
                <a:solidFill>
                  <a:srgbClr val="000000"/>
                </a:solidFill>
                <a:effectLst/>
                <a:latin typeface="sourcesanspro"/>
              </a:rPr>
              <a:t>. » article L.2131-1 CGCT</a:t>
            </a:r>
          </a:p>
          <a:p>
            <a:pPr marL="171450" indent="-171450">
              <a:buFontTx/>
              <a:buChar char="-"/>
            </a:pPr>
            <a:endParaRPr lang="fr-FR" b="0" i="0">
              <a:solidFill>
                <a:srgbClr val="000000"/>
              </a:solidFill>
              <a:effectLst/>
              <a:latin typeface="sourcesanspro"/>
            </a:endParaRPr>
          </a:p>
          <a:p>
            <a:pPr marL="171450" indent="-171450">
              <a:buFont typeface="Arial"/>
              <a:buChar char="•"/>
            </a:pPr>
            <a:r>
              <a:rPr lang="fr-FR" i="1"/>
              <a:t>*recueil des actes administratifs, registre des arrêtés, comptes rendus de séance, PV de séance...</a:t>
            </a:r>
            <a:endParaRPr lang="fr-FR">
              <a:solidFill>
                <a:srgbClr val="000000"/>
              </a:solidFill>
              <a:latin typeface="sourcesanspro"/>
            </a:endParaRPr>
          </a:p>
          <a:p>
            <a:endParaRPr lang="fr-FR">
              <a:solidFill>
                <a:srgbClr val="000000"/>
              </a:solidFill>
              <a:latin typeface="sourcesanspro"/>
            </a:endParaRPr>
          </a:p>
          <a:p>
            <a:pPr marL="171450" indent="-171450">
              <a:buFontTx/>
              <a:buChar char="-"/>
            </a:pPr>
            <a:r>
              <a:rPr lang="fr-FR" b="1" i="0" u="sng">
                <a:solidFill>
                  <a:srgbClr val="000000"/>
                </a:solidFill>
                <a:effectLst/>
                <a:latin typeface="sourcesanspro"/>
              </a:rPr>
              <a:t>Durée de publicité </a:t>
            </a:r>
            <a:r>
              <a:rPr lang="fr-FR" b="0" i="0">
                <a:solidFill>
                  <a:srgbClr val="000000"/>
                </a:solidFill>
                <a:effectLst/>
                <a:latin typeface="sourcesanspro"/>
              </a:rPr>
              <a:t>de l'acte : ne peut pas être inférieure à 2 mois (R. 2131-1 CGCT)</a:t>
            </a:r>
          </a:p>
          <a:p>
            <a:pPr marL="171450" indent="-171450">
              <a:buFontTx/>
              <a:buChar cha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Mise à disposition permanente </a:t>
            </a:r>
            <a:r>
              <a:rPr lang="fr-FR" b="0" i="0">
                <a:solidFill>
                  <a:srgbClr val="000000"/>
                </a:solidFill>
                <a:effectLst/>
                <a:latin typeface="sourcesanspro"/>
              </a:rPr>
              <a:t>: Lorsqu'une personne demande à obtenir sur papier un acte publié sous forme électronique, le maire le lui communique. Il n'est pas tenu de donner suite aux demandes abusives, en particulier par leur nombre ou par leur caractère répétitif ou systématique. (Article L.2131-1 CGCT)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Publication par voie électronique </a:t>
            </a:r>
            <a:r>
              <a:rPr lang="fr-FR" b="0" i="0">
                <a:solidFill>
                  <a:srgbClr val="000000"/>
                </a:solidFill>
                <a:effectLst/>
                <a:latin typeface="sourcesanspro"/>
              </a:rPr>
              <a:t>= formalité qui </a:t>
            </a:r>
            <a:r>
              <a:rPr lang="fr-FR" b="1" i="0">
                <a:solidFill>
                  <a:srgbClr val="000000"/>
                </a:solidFill>
                <a:effectLst/>
                <a:latin typeface="sourcesanspro"/>
              </a:rPr>
              <a:t>confère aux actes leurs caractère exécutoire et </a:t>
            </a:r>
            <a:r>
              <a:rPr lang="fr-FR" b="0" i="0">
                <a:solidFill>
                  <a:srgbClr val="000000"/>
                </a:solidFill>
                <a:effectLst/>
                <a:latin typeface="sourcesanspro"/>
              </a:rPr>
              <a:t>qui fait </a:t>
            </a:r>
            <a:r>
              <a:rPr lang="fr-FR" b="1" i="0">
                <a:solidFill>
                  <a:srgbClr val="000000"/>
                </a:solidFill>
                <a:effectLst/>
                <a:latin typeface="sourcesanspro"/>
              </a:rPr>
              <a:t>courir le délai de recours contentieux </a:t>
            </a:r>
            <a:r>
              <a:rPr lang="fr-FR" b="0" i="0">
                <a:solidFill>
                  <a:srgbClr val="000000"/>
                </a:solidFill>
                <a:effectLst/>
                <a:latin typeface="sourcesanspro"/>
              </a:rPr>
              <a:t>, sous réserve de leurs transmissions au préfet si actes transmissible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Cas d’urgence</a:t>
            </a:r>
            <a:r>
              <a:rPr lang="fr-FR" b="1" i="0" u="none">
                <a:solidFill>
                  <a:srgbClr val="000000"/>
                </a:solidFill>
                <a:effectLst/>
                <a:latin typeface="sourcesanspro"/>
              </a:rPr>
              <a:t> : </a:t>
            </a:r>
            <a:r>
              <a:rPr lang="fr-FR"/>
              <a:t>survenance d’un évènement imprévisible et extérieur à sa volonté. (exemple : panne du site internet de la collectivité ou encore d’une catastrophe naturelle)</a:t>
            </a:r>
            <a:endParaRPr lang="fr-FR">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Conséquence sur le point de départ du délai de recours contentieux </a:t>
            </a:r>
            <a:r>
              <a:rPr lang="fr-FR" b="0" i="0">
                <a:solidFill>
                  <a:srgbClr val="000000"/>
                </a:solidFill>
                <a:effectLst/>
                <a:latin typeface="sourcesanspro"/>
              </a:rPr>
              <a:t>:</a:t>
            </a:r>
          </a:p>
          <a:p>
            <a:pPr>
              <a:defRPr/>
            </a:pPr>
            <a:r>
              <a:rPr lang="fr-FR">
                <a:solidFill>
                  <a:srgbClr val="000000"/>
                </a:solidFill>
                <a:latin typeface="sourcesanspro"/>
              </a:rPr>
              <a:t>   </a:t>
            </a:r>
            <a:r>
              <a:rPr lang="fr-FR" b="0" i="0">
                <a:solidFill>
                  <a:srgbClr val="000000"/>
                </a:solidFill>
                <a:effectLst/>
                <a:latin typeface="sourcesanspro"/>
              </a:rPr>
              <a:t> Pour les actes individuels dès leurs notifications </a:t>
            </a:r>
            <a:r>
              <a:rPr lang="fr-FR" b="0" i="1">
                <a:solidFill>
                  <a:srgbClr val="000000"/>
                </a:solidFill>
                <a:effectLst/>
                <a:latin typeface="sourcesanspro"/>
              </a:rPr>
              <a:t>(aucun changement) </a:t>
            </a:r>
            <a:r>
              <a:rPr lang="fr-FR" b="0" i="0">
                <a:solidFill>
                  <a:srgbClr val="000000"/>
                </a:solidFill>
                <a:effectLst/>
                <a:latin typeface="sourcesanspro"/>
              </a:rPr>
              <a:t>/ pour les actes règlementaires et </a:t>
            </a:r>
            <a:r>
              <a:rPr lang="fr-FR" b="0" i="0" err="1">
                <a:solidFill>
                  <a:srgbClr val="000000"/>
                </a:solidFill>
                <a:effectLst/>
                <a:latin typeface="sourcesanspro"/>
              </a:rPr>
              <a:t>délib</a:t>
            </a:r>
            <a:r>
              <a:rPr lang="fr-FR" b="0" i="0">
                <a:solidFill>
                  <a:srgbClr val="000000"/>
                </a:solidFill>
                <a:effectLst/>
                <a:latin typeface="sourcesanspro"/>
              </a:rPr>
              <a:t>. </a:t>
            </a:r>
            <a:r>
              <a:rPr lang="fr-FR" b="1" i="0">
                <a:solidFill>
                  <a:srgbClr val="000000"/>
                </a:solidFill>
                <a:effectLst/>
                <a:latin typeface="sourcesanspro"/>
              </a:rPr>
              <a:t>dès leur publication sous forme électronique </a:t>
            </a:r>
            <a:r>
              <a:rPr lang="fr-FR" b="0" i="0">
                <a:solidFill>
                  <a:srgbClr val="000000"/>
                </a:solidFill>
                <a:effectLst/>
                <a:latin typeface="sourcesanspro"/>
              </a:rPr>
              <a:t>ou</a:t>
            </a:r>
            <a:r>
              <a:rPr lang="fr-FR" b="1" i="0">
                <a:solidFill>
                  <a:srgbClr val="000000"/>
                </a:solidFill>
                <a:effectLst/>
                <a:latin typeface="sourcesanspro"/>
              </a:rPr>
              <a:t> affichage* </a:t>
            </a:r>
            <a:r>
              <a:rPr lang="fr-FR" b="0" i="1">
                <a:solidFill>
                  <a:srgbClr val="000000"/>
                </a:solidFill>
                <a:effectLst/>
                <a:latin typeface="sourcesanspro"/>
              </a:rPr>
              <a:t>(*commune -3500 </a:t>
            </a:r>
            <a:r>
              <a:rPr lang="fr-FR" b="0" i="1" err="1">
                <a:solidFill>
                  <a:srgbClr val="000000"/>
                </a:solidFill>
                <a:effectLst/>
                <a:latin typeface="sourcesanspro"/>
              </a:rPr>
              <a:t>hab</a:t>
            </a:r>
            <a:r>
              <a:rPr lang="fr-FR" b="0" i="1">
                <a:solidFill>
                  <a:srgbClr val="000000"/>
                </a:solidFill>
                <a:effectLst/>
                <a:latin typeface="sourcesanspro"/>
              </a:rPr>
              <a:t> ayant délibéré)</a:t>
            </a:r>
          </a:p>
          <a:p>
            <a:pPr marL="171450" indent="-171450">
              <a:buFontTx/>
              <a:buChar char="-"/>
            </a:pPr>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36</a:t>
            </a:fld>
            <a:endParaRPr lang="fr-FR"/>
          </a:p>
        </p:txBody>
      </p:sp>
    </p:spTree>
    <p:extLst>
      <p:ext uri="{BB962C8B-B14F-4D97-AF65-F5344CB8AC3E}">
        <p14:creationId xmlns:p14="http://schemas.microsoft.com/office/powerpoint/2010/main" val="3032660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1" i="0" u="sng">
                <a:solidFill>
                  <a:srgbClr val="000000"/>
                </a:solidFill>
                <a:effectLst/>
                <a:latin typeface="sourcesanspro"/>
              </a:rPr>
              <a:t>Types d’actes</a:t>
            </a:r>
            <a:r>
              <a:rPr lang="fr-FR" b="1" i="0" u="none">
                <a:solidFill>
                  <a:srgbClr val="000000"/>
                </a:solidFill>
                <a:effectLst/>
                <a:latin typeface="sourcesanspro"/>
              </a:rPr>
              <a:t> : </a:t>
            </a:r>
            <a:r>
              <a:rPr kumimoji="0" lang="fr-FR" sz="1200" b="0" i="0" u="none" strike="noStrike" kern="1200" cap="none" spc="0" normalizeH="0" baseline="0" noProof="0">
                <a:ln>
                  <a:noFill/>
                </a:ln>
                <a:solidFill>
                  <a:srgbClr val="3C3C3E">
                    <a:lumMod val="50000"/>
                  </a:srgbClr>
                </a:solidFill>
                <a:effectLst/>
                <a:uLnTx/>
                <a:uFillTx/>
                <a:latin typeface="Arial"/>
                <a:cs typeface="Arial"/>
              </a:rPr>
              <a:t>Actes réglementaires et les décisions ne présentant ni un caractère réglementaire, ni un caractère individuel</a:t>
            </a:r>
          </a:p>
          <a:p>
            <a:pPr marL="171450" indent="-171450">
              <a:buFontTx/>
              <a:buChar char="-"/>
            </a:pPr>
            <a:endParaRPr lang="fr-FR" b="1" i="0" u="sng">
              <a:solidFill>
                <a:srgbClr val="000000"/>
              </a:solidFill>
              <a:effectLst/>
              <a:latin typeface="sourcesanspro"/>
            </a:endParaRPr>
          </a:p>
          <a:p>
            <a:pPr marL="171450" indent="-171450">
              <a:buFontTx/>
              <a:buChar char="-"/>
            </a:pPr>
            <a:r>
              <a:rPr lang="fr-FR" b="1" i="0" u="sng">
                <a:solidFill>
                  <a:srgbClr val="000000"/>
                </a:solidFill>
                <a:effectLst/>
                <a:latin typeface="sourcesanspro"/>
              </a:rPr>
              <a:t>Publicité dématérialisée </a:t>
            </a:r>
            <a:r>
              <a:rPr lang="fr-FR" b="0" i="0">
                <a:solidFill>
                  <a:srgbClr val="000000"/>
                </a:solidFill>
                <a:effectLst/>
                <a:latin typeface="sourcesanspro"/>
              </a:rPr>
              <a:t>: « </a:t>
            </a:r>
            <a:r>
              <a:rPr lang="fr-FR" b="0" i="1">
                <a:solidFill>
                  <a:srgbClr val="000000"/>
                </a:solidFill>
                <a:effectLst/>
                <a:latin typeface="sourcesanspro"/>
              </a:rPr>
              <a:t>Les </a:t>
            </a:r>
            <a:r>
              <a:rPr lang="fr-FR" b="1" i="1">
                <a:solidFill>
                  <a:srgbClr val="000000"/>
                </a:solidFill>
                <a:effectLst/>
                <a:latin typeface="sourcesanspro"/>
              </a:rPr>
              <a:t>actes réglementaires </a:t>
            </a:r>
            <a:r>
              <a:rPr lang="fr-FR" b="0" i="1">
                <a:solidFill>
                  <a:srgbClr val="000000"/>
                </a:solidFill>
                <a:effectLst/>
                <a:latin typeface="sourcesanspro"/>
              </a:rPr>
              <a:t>et les </a:t>
            </a:r>
            <a:r>
              <a:rPr lang="fr-FR" b="1" i="1">
                <a:solidFill>
                  <a:srgbClr val="000000"/>
                </a:solidFill>
                <a:effectLst/>
                <a:latin typeface="sourcesanspro"/>
              </a:rPr>
              <a:t>décisions</a:t>
            </a:r>
            <a:r>
              <a:rPr lang="fr-FR" b="0" i="1">
                <a:solidFill>
                  <a:srgbClr val="000000"/>
                </a:solidFill>
                <a:effectLst/>
                <a:latin typeface="sourcesanspro"/>
              </a:rPr>
              <a:t> ne présentant ni un caractère réglementaire, ni un caractère individuel</a:t>
            </a:r>
            <a:r>
              <a:rPr lang="fr-FR" i="1">
                <a:solidFill>
                  <a:srgbClr val="000000"/>
                </a:solidFill>
                <a:latin typeface="sourcesanspro"/>
              </a:rPr>
              <a:t>* </a:t>
            </a:r>
            <a:r>
              <a:rPr lang="fr-FR" b="1" i="1">
                <a:solidFill>
                  <a:srgbClr val="000000"/>
                </a:solidFill>
                <a:effectLst/>
                <a:latin typeface="sourcesanspro"/>
              </a:rPr>
              <a:t>font l'objet d'une publication sous forme électronique</a:t>
            </a:r>
            <a:r>
              <a:rPr lang="fr-FR" b="0" i="1">
                <a:solidFill>
                  <a:srgbClr val="000000"/>
                </a:solidFill>
                <a:effectLst/>
                <a:latin typeface="sourcesanspro"/>
              </a:rPr>
              <a:t>, dans des conditions fixées par décret en Conseil d'Etat, de nature à garantir leur authenticité et à </a:t>
            </a:r>
            <a:r>
              <a:rPr lang="fr-FR" b="1" i="1">
                <a:solidFill>
                  <a:srgbClr val="000000"/>
                </a:solidFill>
                <a:effectLst/>
                <a:latin typeface="sourcesanspro"/>
              </a:rPr>
              <a:t>assurer leur mise à disposition du public de manière permanente et gratuite</a:t>
            </a:r>
            <a:r>
              <a:rPr lang="fr-FR" b="0" i="0">
                <a:solidFill>
                  <a:srgbClr val="000000"/>
                </a:solidFill>
                <a:effectLst/>
                <a:latin typeface="sourcesanspro"/>
              </a:rPr>
              <a:t>. » article L.2131-1 CGCT</a:t>
            </a:r>
          </a:p>
          <a:p>
            <a:pPr marL="171450" indent="-171450">
              <a:buFontTx/>
              <a:buChar char="-"/>
            </a:pPr>
            <a:endParaRPr lang="fr-FR" b="0" i="0">
              <a:solidFill>
                <a:srgbClr val="000000"/>
              </a:solidFill>
              <a:effectLst/>
              <a:latin typeface="sourcesanspro"/>
            </a:endParaRPr>
          </a:p>
          <a:p>
            <a:pPr marL="171450" indent="-171450">
              <a:buFont typeface="Arial"/>
              <a:buChar char="•"/>
            </a:pPr>
            <a:r>
              <a:rPr lang="fr-FR" i="1"/>
              <a:t>*recueil des actes administratifs, registre des arrêtés, comptes rendus de séance, PV de séance...</a:t>
            </a:r>
            <a:endParaRPr lang="fr-FR">
              <a:solidFill>
                <a:srgbClr val="000000"/>
              </a:solidFill>
              <a:latin typeface="sourcesanspro"/>
            </a:endParaRPr>
          </a:p>
          <a:p>
            <a:endParaRPr lang="fr-FR">
              <a:solidFill>
                <a:srgbClr val="000000"/>
              </a:solidFill>
              <a:latin typeface="sourcesanspro"/>
            </a:endParaRPr>
          </a:p>
          <a:p>
            <a:pPr marL="171450" indent="-171450">
              <a:buFontTx/>
              <a:buChar char="-"/>
            </a:pPr>
            <a:r>
              <a:rPr lang="fr-FR" b="1" i="0" u="sng">
                <a:solidFill>
                  <a:srgbClr val="000000"/>
                </a:solidFill>
                <a:effectLst/>
                <a:latin typeface="sourcesanspro"/>
              </a:rPr>
              <a:t>Durée de publicité </a:t>
            </a:r>
            <a:r>
              <a:rPr lang="fr-FR" b="0" i="0">
                <a:solidFill>
                  <a:srgbClr val="000000"/>
                </a:solidFill>
                <a:effectLst/>
                <a:latin typeface="sourcesanspro"/>
              </a:rPr>
              <a:t>de l'acte : ne peut pas être inférieure à 2 mois (R. 2131-1 CGCT)</a:t>
            </a:r>
          </a:p>
          <a:p>
            <a:pPr marL="171450" indent="-171450">
              <a:buFontTx/>
              <a:buChar cha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Mise à disposition permanente </a:t>
            </a:r>
            <a:r>
              <a:rPr lang="fr-FR" b="0" i="0">
                <a:solidFill>
                  <a:srgbClr val="000000"/>
                </a:solidFill>
                <a:effectLst/>
                <a:latin typeface="sourcesanspro"/>
              </a:rPr>
              <a:t>: Lorsqu'une personne demande à obtenir sur papier un acte publié sous forme électronique, le maire le lui communique. Il n'est pas tenu de donner suite aux demandes abusives, en particulier par leur nombre ou par leur caractère répétitif ou systématique. (Article L.2131-1 CGCT)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Publication par voie électronique </a:t>
            </a:r>
            <a:r>
              <a:rPr lang="fr-FR" b="0" i="0">
                <a:solidFill>
                  <a:srgbClr val="000000"/>
                </a:solidFill>
                <a:effectLst/>
                <a:latin typeface="sourcesanspro"/>
              </a:rPr>
              <a:t>= formalité qui </a:t>
            </a:r>
            <a:r>
              <a:rPr lang="fr-FR" b="1" i="0">
                <a:solidFill>
                  <a:srgbClr val="000000"/>
                </a:solidFill>
                <a:effectLst/>
                <a:latin typeface="sourcesanspro"/>
              </a:rPr>
              <a:t>confère aux actes leurs caractère exécutoire et </a:t>
            </a:r>
            <a:r>
              <a:rPr lang="fr-FR" b="0" i="0">
                <a:solidFill>
                  <a:srgbClr val="000000"/>
                </a:solidFill>
                <a:effectLst/>
                <a:latin typeface="sourcesanspro"/>
              </a:rPr>
              <a:t>qui fait </a:t>
            </a:r>
            <a:r>
              <a:rPr lang="fr-FR" b="1" i="0">
                <a:solidFill>
                  <a:srgbClr val="000000"/>
                </a:solidFill>
                <a:effectLst/>
                <a:latin typeface="sourcesanspro"/>
              </a:rPr>
              <a:t>courir le délai de recours contentieux </a:t>
            </a:r>
            <a:r>
              <a:rPr lang="fr-FR" b="0" i="0">
                <a:solidFill>
                  <a:srgbClr val="000000"/>
                </a:solidFill>
                <a:effectLst/>
                <a:latin typeface="sourcesanspro"/>
              </a:rPr>
              <a:t>, sous réserve de leurs transmissions au préfet si actes transmissible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Cas d’urgence</a:t>
            </a:r>
            <a:r>
              <a:rPr lang="fr-FR" b="1" i="0" u="none">
                <a:solidFill>
                  <a:srgbClr val="000000"/>
                </a:solidFill>
                <a:effectLst/>
                <a:latin typeface="sourcesanspro"/>
              </a:rPr>
              <a:t> : </a:t>
            </a:r>
            <a:r>
              <a:rPr lang="fr-FR"/>
              <a:t>survenance d’un évènement imprévisible et extérieur à sa volonté. (exemple : panne du site internet de la collectivité ou encore d’une catastrophe naturelle)</a:t>
            </a:r>
            <a:endParaRPr lang="fr-FR">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Conséquence sur le point de départ du délai de recours contentieux </a:t>
            </a:r>
            <a:r>
              <a:rPr lang="fr-FR" b="0" i="0">
                <a:solidFill>
                  <a:srgbClr val="000000"/>
                </a:solidFill>
                <a:effectLst/>
                <a:latin typeface="sourcesanspro"/>
              </a:rPr>
              <a:t>:</a:t>
            </a:r>
          </a:p>
          <a:p>
            <a:pPr>
              <a:defRPr/>
            </a:pPr>
            <a:r>
              <a:rPr lang="fr-FR">
                <a:solidFill>
                  <a:srgbClr val="000000"/>
                </a:solidFill>
                <a:latin typeface="sourcesanspro"/>
              </a:rPr>
              <a:t>   </a:t>
            </a:r>
            <a:r>
              <a:rPr lang="fr-FR" b="0" i="0">
                <a:solidFill>
                  <a:srgbClr val="000000"/>
                </a:solidFill>
                <a:effectLst/>
                <a:latin typeface="sourcesanspro"/>
              </a:rPr>
              <a:t> Pour les actes individuels dès leurs notifications </a:t>
            </a:r>
            <a:r>
              <a:rPr lang="fr-FR" b="0" i="1">
                <a:solidFill>
                  <a:srgbClr val="000000"/>
                </a:solidFill>
                <a:effectLst/>
                <a:latin typeface="sourcesanspro"/>
              </a:rPr>
              <a:t>(aucun changement) </a:t>
            </a:r>
            <a:r>
              <a:rPr lang="fr-FR" b="0" i="0">
                <a:solidFill>
                  <a:srgbClr val="000000"/>
                </a:solidFill>
                <a:effectLst/>
                <a:latin typeface="sourcesanspro"/>
              </a:rPr>
              <a:t>/ pour les actes règlementaires et </a:t>
            </a:r>
            <a:r>
              <a:rPr lang="fr-FR" b="0" i="0" err="1">
                <a:solidFill>
                  <a:srgbClr val="000000"/>
                </a:solidFill>
                <a:effectLst/>
                <a:latin typeface="sourcesanspro"/>
              </a:rPr>
              <a:t>délib</a:t>
            </a:r>
            <a:r>
              <a:rPr lang="fr-FR" b="0" i="0">
                <a:solidFill>
                  <a:srgbClr val="000000"/>
                </a:solidFill>
                <a:effectLst/>
                <a:latin typeface="sourcesanspro"/>
              </a:rPr>
              <a:t>. </a:t>
            </a:r>
            <a:r>
              <a:rPr lang="fr-FR" b="1" i="0">
                <a:solidFill>
                  <a:srgbClr val="000000"/>
                </a:solidFill>
                <a:effectLst/>
                <a:latin typeface="sourcesanspro"/>
              </a:rPr>
              <a:t>dès leur publication sous forme électronique </a:t>
            </a:r>
            <a:r>
              <a:rPr lang="fr-FR" b="0" i="0">
                <a:solidFill>
                  <a:srgbClr val="000000"/>
                </a:solidFill>
                <a:effectLst/>
                <a:latin typeface="sourcesanspro"/>
              </a:rPr>
              <a:t>ou</a:t>
            </a:r>
            <a:r>
              <a:rPr lang="fr-FR" b="1" i="0">
                <a:solidFill>
                  <a:srgbClr val="000000"/>
                </a:solidFill>
                <a:effectLst/>
                <a:latin typeface="sourcesanspro"/>
              </a:rPr>
              <a:t> affichage* </a:t>
            </a:r>
            <a:r>
              <a:rPr lang="fr-FR" b="0" i="1">
                <a:solidFill>
                  <a:srgbClr val="000000"/>
                </a:solidFill>
                <a:effectLst/>
                <a:latin typeface="sourcesanspro"/>
              </a:rPr>
              <a:t>(*commune -3500 </a:t>
            </a:r>
            <a:r>
              <a:rPr lang="fr-FR" b="0" i="1" err="1">
                <a:solidFill>
                  <a:srgbClr val="000000"/>
                </a:solidFill>
                <a:effectLst/>
                <a:latin typeface="sourcesanspro"/>
              </a:rPr>
              <a:t>hab</a:t>
            </a:r>
            <a:r>
              <a:rPr lang="fr-FR" b="0" i="1">
                <a:solidFill>
                  <a:srgbClr val="000000"/>
                </a:solidFill>
                <a:effectLst/>
                <a:latin typeface="sourcesanspro"/>
              </a:rPr>
              <a:t> ayant délibéré)</a:t>
            </a:r>
          </a:p>
          <a:p>
            <a:pPr marL="171450" indent="-171450">
              <a:buFontTx/>
              <a:buChar char="-"/>
            </a:pPr>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37</a:t>
            </a:fld>
            <a:endParaRPr lang="fr-FR"/>
          </a:p>
        </p:txBody>
      </p:sp>
    </p:spTree>
    <p:extLst>
      <p:ext uri="{BB962C8B-B14F-4D97-AF65-F5344CB8AC3E}">
        <p14:creationId xmlns:p14="http://schemas.microsoft.com/office/powerpoint/2010/main" val="114036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R="0" lvl="0" algn="l" defTabSz="914400">
              <a:lnSpc>
                <a:spcPct val="100000"/>
              </a:lnSpc>
              <a:spcBef>
                <a:spcPts val="0"/>
              </a:spcBef>
              <a:spcAft>
                <a:spcPts val="0"/>
              </a:spcAft>
              <a:buClrTx/>
              <a:buSzTx/>
              <a:tabLst/>
              <a:defRP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7</a:t>
            </a:fld>
            <a:endParaRPr lang="fr-FR"/>
          </a:p>
        </p:txBody>
      </p:sp>
    </p:spTree>
    <p:extLst>
      <p:ext uri="{BB962C8B-B14F-4D97-AF65-F5344CB8AC3E}">
        <p14:creationId xmlns:p14="http://schemas.microsoft.com/office/powerpoint/2010/main" val="36363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lgn="just" defTabSz="622304">
              <a:lnSpc>
                <a:spcPct val="90000"/>
              </a:lnSpc>
              <a:spcAft>
                <a:spcPts val="300"/>
              </a:spcAft>
              <a:buSzPct val="100000"/>
              <a:defRPr sz="1800" b="0" i="0" u="none" strike="noStrike" kern="0" cap="none" spc="0" baseline="0">
                <a:solidFill>
                  <a:srgbClr val="000000"/>
                </a:solidFill>
                <a:uFillTx/>
              </a:defRPr>
            </a:pPr>
            <a:endParaRPr lang="fr-FR" i="1" dirty="0">
              <a:cs typeface="Calibri"/>
            </a:endParaRP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8</a:t>
            </a:fld>
            <a:endParaRPr lang="fr-FR"/>
          </a:p>
        </p:txBody>
      </p:sp>
    </p:spTree>
    <p:extLst>
      <p:ext uri="{BB962C8B-B14F-4D97-AF65-F5344CB8AC3E}">
        <p14:creationId xmlns:p14="http://schemas.microsoft.com/office/powerpoint/2010/main" val="14230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R="0" lvl="0" algn="l" defTabSz="914400">
              <a:lnSpc>
                <a:spcPct val="100000"/>
              </a:lnSpc>
              <a:spcBef>
                <a:spcPts val="0"/>
              </a:spcBef>
              <a:spcAft>
                <a:spcPts val="0"/>
              </a:spcAft>
              <a:buClrTx/>
              <a:buSzTx/>
              <a:tabLst/>
              <a:defRPr/>
            </a:pPr>
            <a:r>
              <a:rPr lang="fr-FR" b="0" i="0" dirty="0">
                <a:solidFill>
                  <a:srgbClr val="3A3A3A"/>
                </a:solidFill>
                <a:effectLst/>
                <a:latin typeface="Marianne"/>
              </a:rPr>
              <a:t>Conformément à la loi, le niveau du Smic augmentera donc de 2,01 % au 1</a:t>
            </a:r>
            <a:r>
              <a:rPr lang="fr-FR" b="0" i="0" baseline="30000" dirty="0">
                <a:solidFill>
                  <a:srgbClr val="3A3A3A"/>
                </a:solidFill>
                <a:effectLst/>
                <a:latin typeface="Marianne"/>
              </a:rPr>
              <a:t>er</a:t>
            </a:r>
            <a:r>
              <a:rPr lang="fr-FR" b="0" i="0" dirty="0">
                <a:solidFill>
                  <a:srgbClr val="3A3A3A"/>
                </a:solidFill>
                <a:effectLst/>
                <a:latin typeface="Marianne"/>
              </a:rPr>
              <a:t> août 2022. Il s'établira ainsi à1 678,95 € bruts mensuel, soit 1 329,05 € nets. Pas d’incidence sur la rémunération tant que pas de modification du décret  sur la rémunération des fonctionnaires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4A5E81"/>
                </a:solidFill>
                <a:effectLst/>
                <a:latin typeface="robotoslab"/>
              </a:rPr>
              <a:t>Décret n° 85-1148 du 24 octobre 1985 modifié relatif à la rémunération des personnels civils et militaires de l'Etat, des personnels des collectivités territoriales et des personnels des établissements publics d'hospitalisation</a:t>
            </a:r>
          </a:p>
          <a:p>
            <a:pPr marR="0" lvl="0" algn="l" defTabSz="914400">
              <a:lnSpc>
                <a:spcPct val="100000"/>
              </a:lnSpc>
              <a:spcBef>
                <a:spcPts val="0"/>
              </a:spcBef>
              <a:spcAft>
                <a:spcPts val="0"/>
              </a:spcAft>
              <a:buClrTx/>
              <a:buSzTx/>
              <a:tabLst/>
              <a:defRP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9</a:t>
            </a:fld>
            <a:endParaRPr lang="fr-FR"/>
          </a:p>
        </p:txBody>
      </p:sp>
    </p:spTree>
    <p:extLst>
      <p:ext uri="{BB962C8B-B14F-4D97-AF65-F5344CB8AC3E}">
        <p14:creationId xmlns:p14="http://schemas.microsoft.com/office/powerpoint/2010/main" val="374515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R="0" lvl="0" algn="l" defTabSz="914400">
              <a:lnSpc>
                <a:spcPct val="100000"/>
              </a:lnSpc>
              <a:spcBef>
                <a:spcPts val="0"/>
              </a:spcBef>
              <a:spcAft>
                <a:spcPts val="0"/>
              </a:spcAft>
              <a:buClrTx/>
              <a:buSzTx/>
              <a:tabLst/>
              <a:defRPr/>
            </a:pPr>
            <a:r>
              <a:rPr lang="fr-FR" b="0" i="0" dirty="0">
                <a:solidFill>
                  <a:srgbClr val="3A3A3A"/>
                </a:solidFill>
                <a:effectLst/>
                <a:latin typeface="Marianne"/>
              </a:rPr>
              <a:t>Conformément à la loi, le niveau du Smic augmentera donc de 2,01 % au 1</a:t>
            </a:r>
            <a:r>
              <a:rPr lang="fr-FR" b="0" i="0" baseline="30000" dirty="0">
                <a:solidFill>
                  <a:srgbClr val="3A3A3A"/>
                </a:solidFill>
                <a:effectLst/>
                <a:latin typeface="Marianne"/>
              </a:rPr>
              <a:t>er</a:t>
            </a:r>
            <a:r>
              <a:rPr lang="fr-FR" b="0" i="0" dirty="0">
                <a:solidFill>
                  <a:srgbClr val="3A3A3A"/>
                </a:solidFill>
                <a:effectLst/>
                <a:latin typeface="Marianne"/>
              </a:rPr>
              <a:t> août 2022. Il s'établira ainsi à1 678,95 € bruts mensuel, soit 1 329,05 € nets. Pas d’incidence sur la rémunération tant que pas de modification du décret  sur la rémunération des fonctionnaires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4A5E81"/>
                </a:solidFill>
                <a:effectLst/>
                <a:latin typeface="robotoslab"/>
              </a:rPr>
              <a:t>Décret n° 85-1148 du 24 octobre 1985 modifié relatif à la rémunération des personnels civils et militaires de l'Etat, des personnels des collectivités territoriales et des personnels des établissements publics d'hospitalisation</a:t>
            </a:r>
          </a:p>
          <a:p>
            <a:pPr marR="0" lvl="0" algn="l" defTabSz="914400">
              <a:lnSpc>
                <a:spcPct val="100000"/>
              </a:lnSpc>
              <a:spcBef>
                <a:spcPts val="0"/>
              </a:spcBef>
              <a:spcAft>
                <a:spcPts val="0"/>
              </a:spcAft>
              <a:buClrTx/>
              <a:buSzTx/>
              <a:tabLst/>
              <a:defRPr/>
            </a:pPr>
            <a:endParaRPr lang="fr-FR" dirty="0"/>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10</a:t>
            </a:fld>
            <a:endParaRPr lang="fr-FR"/>
          </a:p>
        </p:txBody>
      </p:sp>
    </p:spTree>
    <p:extLst>
      <p:ext uri="{BB962C8B-B14F-4D97-AF65-F5344CB8AC3E}">
        <p14:creationId xmlns:p14="http://schemas.microsoft.com/office/powerpoint/2010/main" val="334124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1" i="0" u="sng">
                <a:solidFill>
                  <a:srgbClr val="000000"/>
                </a:solidFill>
                <a:effectLst/>
                <a:latin typeface="sourcesanspro"/>
              </a:rPr>
              <a:t>Types d’actes</a:t>
            </a:r>
            <a:r>
              <a:rPr lang="fr-FR" b="1" i="0" u="none">
                <a:solidFill>
                  <a:srgbClr val="000000"/>
                </a:solidFill>
                <a:effectLst/>
                <a:latin typeface="sourcesanspro"/>
              </a:rPr>
              <a:t> : </a:t>
            </a:r>
            <a:r>
              <a:rPr kumimoji="0" lang="fr-FR" sz="1200" b="0" i="0" u="none" strike="noStrike" kern="1200" cap="none" spc="0" normalizeH="0" baseline="0" noProof="0">
                <a:ln>
                  <a:noFill/>
                </a:ln>
                <a:solidFill>
                  <a:srgbClr val="3C3C3E">
                    <a:lumMod val="50000"/>
                  </a:srgbClr>
                </a:solidFill>
                <a:effectLst/>
                <a:uLnTx/>
                <a:uFillTx/>
                <a:latin typeface="Arial"/>
                <a:cs typeface="Arial"/>
              </a:rPr>
              <a:t>Actes réglementaires et les décisions ne présentant ni un caractère réglementaire, ni un caractère individuel</a:t>
            </a:r>
          </a:p>
          <a:p>
            <a:pPr marL="171450" indent="-171450">
              <a:buFontTx/>
              <a:buChar char="-"/>
            </a:pPr>
            <a:endParaRPr lang="fr-FR" b="1" i="0" u="sng">
              <a:solidFill>
                <a:srgbClr val="000000"/>
              </a:solidFill>
              <a:effectLst/>
              <a:latin typeface="sourcesanspro"/>
            </a:endParaRPr>
          </a:p>
          <a:p>
            <a:pPr marL="171450" indent="-171450">
              <a:buFontTx/>
              <a:buChar char="-"/>
            </a:pPr>
            <a:r>
              <a:rPr lang="fr-FR" b="1" i="0" u="sng">
                <a:solidFill>
                  <a:srgbClr val="000000"/>
                </a:solidFill>
                <a:effectLst/>
                <a:latin typeface="sourcesanspro"/>
              </a:rPr>
              <a:t>Publicité dématérialisée </a:t>
            </a:r>
            <a:r>
              <a:rPr lang="fr-FR" b="0" i="0">
                <a:solidFill>
                  <a:srgbClr val="000000"/>
                </a:solidFill>
                <a:effectLst/>
                <a:latin typeface="sourcesanspro"/>
              </a:rPr>
              <a:t>: « </a:t>
            </a:r>
            <a:r>
              <a:rPr lang="fr-FR" b="0" i="1">
                <a:solidFill>
                  <a:srgbClr val="000000"/>
                </a:solidFill>
                <a:effectLst/>
                <a:latin typeface="sourcesanspro"/>
              </a:rPr>
              <a:t>Les </a:t>
            </a:r>
            <a:r>
              <a:rPr lang="fr-FR" b="1" i="1">
                <a:solidFill>
                  <a:srgbClr val="000000"/>
                </a:solidFill>
                <a:effectLst/>
                <a:latin typeface="sourcesanspro"/>
              </a:rPr>
              <a:t>actes réglementaires </a:t>
            </a:r>
            <a:r>
              <a:rPr lang="fr-FR" b="0" i="1">
                <a:solidFill>
                  <a:srgbClr val="000000"/>
                </a:solidFill>
                <a:effectLst/>
                <a:latin typeface="sourcesanspro"/>
              </a:rPr>
              <a:t>et les </a:t>
            </a:r>
            <a:r>
              <a:rPr lang="fr-FR" b="1" i="1">
                <a:solidFill>
                  <a:srgbClr val="000000"/>
                </a:solidFill>
                <a:effectLst/>
                <a:latin typeface="sourcesanspro"/>
              </a:rPr>
              <a:t>décisions</a:t>
            </a:r>
            <a:r>
              <a:rPr lang="fr-FR" b="0" i="1">
                <a:solidFill>
                  <a:srgbClr val="000000"/>
                </a:solidFill>
                <a:effectLst/>
                <a:latin typeface="sourcesanspro"/>
              </a:rPr>
              <a:t> ne présentant ni un caractère réglementaire, ni un caractère individuel</a:t>
            </a:r>
            <a:r>
              <a:rPr lang="fr-FR" i="1">
                <a:solidFill>
                  <a:srgbClr val="000000"/>
                </a:solidFill>
                <a:latin typeface="sourcesanspro"/>
              </a:rPr>
              <a:t>* </a:t>
            </a:r>
            <a:r>
              <a:rPr lang="fr-FR" b="1" i="1">
                <a:solidFill>
                  <a:srgbClr val="000000"/>
                </a:solidFill>
                <a:effectLst/>
                <a:latin typeface="sourcesanspro"/>
              </a:rPr>
              <a:t>font l'objet d'une publication sous forme électronique</a:t>
            </a:r>
            <a:r>
              <a:rPr lang="fr-FR" b="0" i="1">
                <a:solidFill>
                  <a:srgbClr val="000000"/>
                </a:solidFill>
                <a:effectLst/>
                <a:latin typeface="sourcesanspro"/>
              </a:rPr>
              <a:t>, dans des conditions fixées par décret en Conseil d'Etat, de nature à garantir leur authenticité et à </a:t>
            </a:r>
            <a:r>
              <a:rPr lang="fr-FR" b="1" i="1">
                <a:solidFill>
                  <a:srgbClr val="000000"/>
                </a:solidFill>
                <a:effectLst/>
                <a:latin typeface="sourcesanspro"/>
              </a:rPr>
              <a:t>assurer leur mise à disposition du public de manière permanente et gratuite</a:t>
            </a:r>
            <a:r>
              <a:rPr lang="fr-FR" b="0" i="0">
                <a:solidFill>
                  <a:srgbClr val="000000"/>
                </a:solidFill>
                <a:effectLst/>
                <a:latin typeface="sourcesanspro"/>
              </a:rPr>
              <a:t>. » article L.2131-1 CGCT</a:t>
            </a:r>
          </a:p>
          <a:p>
            <a:pPr marL="171450" indent="-171450">
              <a:buFontTx/>
              <a:buChar char="-"/>
            </a:pPr>
            <a:endParaRPr lang="fr-FR" b="0" i="0">
              <a:solidFill>
                <a:srgbClr val="000000"/>
              </a:solidFill>
              <a:effectLst/>
              <a:latin typeface="sourcesanspro"/>
            </a:endParaRPr>
          </a:p>
          <a:p>
            <a:pPr marL="171450" indent="-171450">
              <a:buFont typeface="Arial"/>
              <a:buChar char="•"/>
            </a:pPr>
            <a:r>
              <a:rPr lang="fr-FR" i="1"/>
              <a:t>*recueil des actes administratifs, registre des arrêtés, comptes rendus de séance, PV de séance...</a:t>
            </a:r>
            <a:endParaRPr lang="fr-FR">
              <a:solidFill>
                <a:srgbClr val="000000"/>
              </a:solidFill>
              <a:latin typeface="sourcesanspro"/>
            </a:endParaRPr>
          </a:p>
          <a:p>
            <a:endParaRPr lang="fr-FR">
              <a:solidFill>
                <a:srgbClr val="000000"/>
              </a:solidFill>
              <a:latin typeface="sourcesanspro"/>
            </a:endParaRPr>
          </a:p>
          <a:p>
            <a:pPr marL="171450" indent="-171450">
              <a:buFontTx/>
              <a:buChar char="-"/>
            </a:pPr>
            <a:r>
              <a:rPr lang="fr-FR" b="1" i="0" u="sng">
                <a:solidFill>
                  <a:srgbClr val="000000"/>
                </a:solidFill>
                <a:effectLst/>
                <a:latin typeface="sourcesanspro"/>
              </a:rPr>
              <a:t>Durée de publicité </a:t>
            </a:r>
            <a:r>
              <a:rPr lang="fr-FR" b="0" i="0">
                <a:solidFill>
                  <a:srgbClr val="000000"/>
                </a:solidFill>
                <a:effectLst/>
                <a:latin typeface="sourcesanspro"/>
              </a:rPr>
              <a:t>de l'acte : ne peut pas être inférieure à 2 mois (R. 2131-1 CGCT)</a:t>
            </a:r>
          </a:p>
          <a:p>
            <a:pPr marL="171450" indent="-171450">
              <a:buFontTx/>
              <a:buChar cha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Mise à disposition permanente </a:t>
            </a:r>
            <a:r>
              <a:rPr lang="fr-FR" b="0" i="0">
                <a:solidFill>
                  <a:srgbClr val="000000"/>
                </a:solidFill>
                <a:effectLst/>
                <a:latin typeface="sourcesanspro"/>
              </a:rPr>
              <a:t>: Lorsqu'une personne demande à obtenir sur papier un acte publié sous forme électronique, le maire le lui communique. Il n'est pas tenu de donner suite aux demandes abusives, en particulier par leur nombre ou par leur caractère répétitif ou systématique. (Article L.2131-1 CGCT)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Publication par voie électronique </a:t>
            </a:r>
            <a:r>
              <a:rPr lang="fr-FR" b="0" i="0">
                <a:solidFill>
                  <a:srgbClr val="000000"/>
                </a:solidFill>
                <a:effectLst/>
                <a:latin typeface="sourcesanspro"/>
              </a:rPr>
              <a:t>= formalité qui </a:t>
            </a:r>
            <a:r>
              <a:rPr lang="fr-FR" b="1" i="0">
                <a:solidFill>
                  <a:srgbClr val="000000"/>
                </a:solidFill>
                <a:effectLst/>
                <a:latin typeface="sourcesanspro"/>
              </a:rPr>
              <a:t>confère aux actes leurs caractère exécutoire et </a:t>
            </a:r>
            <a:r>
              <a:rPr lang="fr-FR" b="0" i="0">
                <a:solidFill>
                  <a:srgbClr val="000000"/>
                </a:solidFill>
                <a:effectLst/>
                <a:latin typeface="sourcesanspro"/>
              </a:rPr>
              <a:t>qui fait </a:t>
            </a:r>
            <a:r>
              <a:rPr lang="fr-FR" b="1" i="0">
                <a:solidFill>
                  <a:srgbClr val="000000"/>
                </a:solidFill>
                <a:effectLst/>
                <a:latin typeface="sourcesanspro"/>
              </a:rPr>
              <a:t>courir le délai de recours contentieux </a:t>
            </a:r>
            <a:r>
              <a:rPr lang="fr-FR" b="0" i="0">
                <a:solidFill>
                  <a:srgbClr val="000000"/>
                </a:solidFill>
                <a:effectLst/>
                <a:latin typeface="sourcesanspro"/>
              </a:rPr>
              <a:t>, sous réserve de leurs transmissions au préfet si actes transmissible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Cas d’urgence</a:t>
            </a:r>
            <a:r>
              <a:rPr lang="fr-FR" b="1" i="0" u="none">
                <a:solidFill>
                  <a:srgbClr val="000000"/>
                </a:solidFill>
                <a:effectLst/>
                <a:latin typeface="sourcesanspro"/>
              </a:rPr>
              <a:t> : </a:t>
            </a:r>
            <a:r>
              <a:rPr lang="fr-FR"/>
              <a:t>survenance d’un évènement imprévisible et extérieur à sa volonté. (exemple : panne du site internet de la collectivité ou encore d’une catastrophe naturelle)</a:t>
            </a:r>
            <a:endParaRPr lang="fr-FR">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Conséquence sur le point de départ du délai de recours contentieux </a:t>
            </a:r>
            <a:r>
              <a:rPr lang="fr-FR" b="0" i="0">
                <a:solidFill>
                  <a:srgbClr val="000000"/>
                </a:solidFill>
                <a:effectLst/>
                <a:latin typeface="sourcesanspro"/>
              </a:rPr>
              <a:t>:</a:t>
            </a:r>
          </a:p>
          <a:p>
            <a:pPr>
              <a:defRPr/>
            </a:pPr>
            <a:r>
              <a:rPr lang="fr-FR">
                <a:solidFill>
                  <a:srgbClr val="000000"/>
                </a:solidFill>
                <a:latin typeface="sourcesanspro"/>
              </a:rPr>
              <a:t>   </a:t>
            </a:r>
            <a:r>
              <a:rPr lang="fr-FR" b="0" i="0">
                <a:solidFill>
                  <a:srgbClr val="000000"/>
                </a:solidFill>
                <a:effectLst/>
                <a:latin typeface="sourcesanspro"/>
              </a:rPr>
              <a:t> Pour les actes individuels dès leurs notifications </a:t>
            </a:r>
            <a:r>
              <a:rPr lang="fr-FR" b="0" i="1">
                <a:solidFill>
                  <a:srgbClr val="000000"/>
                </a:solidFill>
                <a:effectLst/>
                <a:latin typeface="sourcesanspro"/>
              </a:rPr>
              <a:t>(aucun changement) </a:t>
            </a:r>
            <a:r>
              <a:rPr lang="fr-FR" b="0" i="0">
                <a:solidFill>
                  <a:srgbClr val="000000"/>
                </a:solidFill>
                <a:effectLst/>
                <a:latin typeface="sourcesanspro"/>
              </a:rPr>
              <a:t>/ pour les actes règlementaires et </a:t>
            </a:r>
            <a:r>
              <a:rPr lang="fr-FR" b="0" i="0" err="1">
                <a:solidFill>
                  <a:srgbClr val="000000"/>
                </a:solidFill>
                <a:effectLst/>
                <a:latin typeface="sourcesanspro"/>
              </a:rPr>
              <a:t>délib</a:t>
            </a:r>
            <a:r>
              <a:rPr lang="fr-FR" b="0" i="0">
                <a:solidFill>
                  <a:srgbClr val="000000"/>
                </a:solidFill>
                <a:effectLst/>
                <a:latin typeface="sourcesanspro"/>
              </a:rPr>
              <a:t>. </a:t>
            </a:r>
            <a:r>
              <a:rPr lang="fr-FR" b="1" i="0">
                <a:solidFill>
                  <a:srgbClr val="000000"/>
                </a:solidFill>
                <a:effectLst/>
                <a:latin typeface="sourcesanspro"/>
              </a:rPr>
              <a:t>dès leur publication sous forme électronique </a:t>
            </a:r>
            <a:r>
              <a:rPr lang="fr-FR" b="0" i="0">
                <a:solidFill>
                  <a:srgbClr val="000000"/>
                </a:solidFill>
                <a:effectLst/>
                <a:latin typeface="sourcesanspro"/>
              </a:rPr>
              <a:t>ou</a:t>
            </a:r>
            <a:r>
              <a:rPr lang="fr-FR" b="1" i="0">
                <a:solidFill>
                  <a:srgbClr val="000000"/>
                </a:solidFill>
                <a:effectLst/>
                <a:latin typeface="sourcesanspro"/>
              </a:rPr>
              <a:t> affichage* </a:t>
            </a:r>
            <a:r>
              <a:rPr lang="fr-FR" b="0" i="1">
                <a:solidFill>
                  <a:srgbClr val="000000"/>
                </a:solidFill>
                <a:effectLst/>
                <a:latin typeface="sourcesanspro"/>
              </a:rPr>
              <a:t>(*commune -3500 </a:t>
            </a:r>
            <a:r>
              <a:rPr lang="fr-FR" b="0" i="1" err="1">
                <a:solidFill>
                  <a:srgbClr val="000000"/>
                </a:solidFill>
                <a:effectLst/>
                <a:latin typeface="sourcesanspro"/>
              </a:rPr>
              <a:t>hab</a:t>
            </a:r>
            <a:r>
              <a:rPr lang="fr-FR" b="0" i="1">
                <a:solidFill>
                  <a:srgbClr val="000000"/>
                </a:solidFill>
                <a:effectLst/>
                <a:latin typeface="sourcesanspro"/>
              </a:rPr>
              <a:t> ayant délibéré)</a:t>
            </a:r>
          </a:p>
          <a:p>
            <a:pPr marL="171450" indent="-171450">
              <a:buFontTx/>
              <a:buChar char="-"/>
            </a:pPr>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12</a:t>
            </a:fld>
            <a:endParaRPr lang="fr-FR"/>
          </a:p>
        </p:txBody>
      </p:sp>
    </p:spTree>
    <p:extLst>
      <p:ext uri="{BB962C8B-B14F-4D97-AF65-F5344CB8AC3E}">
        <p14:creationId xmlns:p14="http://schemas.microsoft.com/office/powerpoint/2010/main" val="3397301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b="1" i="0" u="sng">
                <a:solidFill>
                  <a:srgbClr val="000000"/>
                </a:solidFill>
                <a:effectLst/>
                <a:latin typeface="sourcesanspro"/>
              </a:rPr>
              <a:t>Types d’actes</a:t>
            </a:r>
            <a:r>
              <a:rPr lang="fr-FR" b="1" i="0" u="none">
                <a:solidFill>
                  <a:srgbClr val="000000"/>
                </a:solidFill>
                <a:effectLst/>
                <a:latin typeface="sourcesanspro"/>
              </a:rPr>
              <a:t> : </a:t>
            </a:r>
            <a:r>
              <a:rPr kumimoji="0" lang="fr-FR" sz="1200" b="0" i="0" u="none" strike="noStrike" kern="1200" cap="none" spc="0" normalizeH="0" baseline="0" noProof="0">
                <a:ln>
                  <a:noFill/>
                </a:ln>
                <a:solidFill>
                  <a:srgbClr val="3C3C3E">
                    <a:lumMod val="50000"/>
                  </a:srgbClr>
                </a:solidFill>
                <a:effectLst/>
                <a:uLnTx/>
                <a:uFillTx/>
                <a:latin typeface="Arial"/>
                <a:cs typeface="Arial"/>
              </a:rPr>
              <a:t>Actes réglementaires et les décisions ne présentant ni un caractère réglementaire, ni un caractère individuel</a:t>
            </a:r>
          </a:p>
          <a:p>
            <a:pPr marL="171450" indent="-171450">
              <a:buFontTx/>
              <a:buChar char="-"/>
            </a:pPr>
            <a:endParaRPr lang="fr-FR" b="1" i="0" u="sng">
              <a:solidFill>
                <a:srgbClr val="000000"/>
              </a:solidFill>
              <a:effectLst/>
              <a:latin typeface="sourcesanspro"/>
            </a:endParaRPr>
          </a:p>
          <a:p>
            <a:pPr marL="171450" indent="-171450">
              <a:buFontTx/>
              <a:buChar char="-"/>
            </a:pPr>
            <a:r>
              <a:rPr lang="fr-FR" b="1" i="0" u="sng">
                <a:solidFill>
                  <a:srgbClr val="000000"/>
                </a:solidFill>
                <a:effectLst/>
                <a:latin typeface="sourcesanspro"/>
              </a:rPr>
              <a:t>Publicité dématérialisée </a:t>
            </a:r>
            <a:r>
              <a:rPr lang="fr-FR" b="0" i="0">
                <a:solidFill>
                  <a:srgbClr val="000000"/>
                </a:solidFill>
                <a:effectLst/>
                <a:latin typeface="sourcesanspro"/>
              </a:rPr>
              <a:t>: « </a:t>
            </a:r>
            <a:r>
              <a:rPr lang="fr-FR" b="0" i="1">
                <a:solidFill>
                  <a:srgbClr val="000000"/>
                </a:solidFill>
                <a:effectLst/>
                <a:latin typeface="sourcesanspro"/>
              </a:rPr>
              <a:t>Les </a:t>
            </a:r>
            <a:r>
              <a:rPr lang="fr-FR" b="1" i="1">
                <a:solidFill>
                  <a:srgbClr val="000000"/>
                </a:solidFill>
                <a:effectLst/>
                <a:latin typeface="sourcesanspro"/>
              </a:rPr>
              <a:t>actes réglementaires </a:t>
            </a:r>
            <a:r>
              <a:rPr lang="fr-FR" b="0" i="1">
                <a:solidFill>
                  <a:srgbClr val="000000"/>
                </a:solidFill>
                <a:effectLst/>
                <a:latin typeface="sourcesanspro"/>
              </a:rPr>
              <a:t>et les </a:t>
            </a:r>
            <a:r>
              <a:rPr lang="fr-FR" b="1" i="1">
                <a:solidFill>
                  <a:srgbClr val="000000"/>
                </a:solidFill>
                <a:effectLst/>
                <a:latin typeface="sourcesanspro"/>
              </a:rPr>
              <a:t>décisions</a:t>
            </a:r>
            <a:r>
              <a:rPr lang="fr-FR" b="0" i="1">
                <a:solidFill>
                  <a:srgbClr val="000000"/>
                </a:solidFill>
                <a:effectLst/>
                <a:latin typeface="sourcesanspro"/>
              </a:rPr>
              <a:t> ne présentant ni un caractère réglementaire, ni un caractère individuel</a:t>
            </a:r>
            <a:r>
              <a:rPr lang="fr-FR" i="1">
                <a:solidFill>
                  <a:srgbClr val="000000"/>
                </a:solidFill>
                <a:latin typeface="sourcesanspro"/>
              </a:rPr>
              <a:t>* </a:t>
            </a:r>
            <a:r>
              <a:rPr lang="fr-FR" b="1" i="1">
                <a:solidFill>
                  <a:srgbClr val="000000"/>
                </a:solidFill>
                <a:effectLst/>
                <a:latin typeface="sourcesanspro"/>
              </a:rPr>
              <a:t>font l'objet d'une publication sous forme électronique</a:t>
            </a:r>
            <a:r>
              <a:rPr lang="fr-FR" b="0" i="1">
                <a:solidFill>
                  <a:srgbClr val="000000"/>
                </a:solidFill>
                <a:effectLst/>
                <a:latin typeface="sourcesanspro"/>
              </a:rPr>
              <a:t>, dans des conditions fixées par décret en Conseil d'Etat, de nature à garantir leur authenticité et à </a:t>
            </a:r>
            <a:r>
              <a:rPr lang="fr-FR" b="1" i="1">
                <a:solidFill>
                  <a:srgbClr val="000000"/>
                </a:solidFill>
                <a:effectLst/>
                <a:latin typeface="sourcesanspro"/>
              </a:rPr>
              <a:t>assurer leur mise à disposition du public de manière permanente et gratuite</a:t>
            </a:r>
            <a:r>
              <a:rPr lang="fr-FR" b="0" i="0">
                <a:solidFill>
                  <a:srgbClr val="000000"/>
                </a:solidFill>
                <a:effectLst/>
                <a:latin typeface="sourcesanspro"/>
              </a:rPr>
              <a:t>. » article L.2131-1 CGCT</a:t>
            </a:r>
          </a:p>
          <a:p>
            <a:pPr marL="171450" indent="-171450">
              <a:buFontTx/>
              <a:buChar char="-"/>
            </a:pPr>
            <a:endParaRPr lang="fr-FR" b="0" i="0">
              <a:solidFill>
                <a:srgbClr val="000000"/>
              </a:solidFill>
              <a:effectLst/>
              <a:latin typeface="sourcesanspro"/>
            </a:endParaRPr>
          </a:p>
          <a:p>
            <a:pPr marL="171450" indent="-171450">
              <a:buFont typeface="Arial"/>
              <a:buChar char="•"/>
            </a:pPr>
            <a:r>
              <a:rPr lang="fr-FR" i="1"/>
              <a:t>*recueil des actes administratifs, registre des arrêtés, comptes rendus de séance, PV de séance...</a:t>
            </a:r>
            <a:endParaRPr lang="fr-FR">
              <a:solidFill>
                <a:srgbClr val="000000"/>
              </a:solidFill>
              <a:latin typeface="sourcesanspro"/>
            </a:endParaRPr>
          </a:p>
          <a:p>
            <a:endParaRPr lang="fr-FR">
              <a:solidFill>
                <a:srgbClr val="000000"/>
              </a:solidFill>
              <a:latin typeface="sourcesanspro"/>
            </a:endParaRPr>
          </a:p>
          <a:p>
            <a:pPr marL="171450" indent="-171450">
              <a:buFontTx/>
              <a:buChar char="-"/>
            </a:pPr>
            <a:r>
              <a:rPr lang="fr-FR" b="1" i="0" u="sng">
                <a:solidFill>
                  <a:srgbClr val="000000"/>
                </a:solidFill>
                <a:effectLst/>
                <a:latin typeface="sourcesanspro"/>
              </a:rPr>
              <a:t>Durée de publicité </a:t>
            </a:r>
            <a:r>
              <a:rPr lang="fr-FR" b="0" i="0">
                <a:solidFill>
                  <a:srgbClr val="000000"/>
                </a:solidFill>
                <a:effectLst/>
                <a:latin typeface="sourcesanspro"/>
              </a:rPr>
              <a:t>de l'acte : ne peut pas être inférieure à 2 mois (R. 2131-1 CGCT)</a:t>
            </a:r>
          </a:p>
          <a:p>
            <a:pPr marL="171450" indent="-171450">
              <a:buFontTx/>
              <a:buChar cha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Mise à disposition permanente </a:t>
            </a:r>
            <a:r>
              <a:rPr lang="fr-FR" b="0" i="0">
                <a:solidFill>
                  <a:srgbClr val="000000"/>
                </a:solidFill>
                <a:effectLst/>
                <a:latin typeface="sourcesanspro"/>
              </a:rPr>
              <a:t>: Lorsqu'une personne demande à obtenir sur papier un acte publié sous forme électronique, le maire le lui communique. Il n'est pas tenu de donner suite aux demandes abusives, en particulier par leur nombre ou par leur caractère répétitif ou systématique. (Article L.2131-1 CGCT)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Publication par voie électronique </a:t>
            </a:r>
            <a:r>
              <a:rPr lang="fr-FR" b="0" i="0">
                <a:solidFill>
                  <a:srgbClr val="000000"/>
                </a:solidFill>
                <a:effectLst/>
                <a:latin typeface="sourcesanspro"/>
              </a:rPr>
              <a:t>= formalité qui </a:t>
            </a:r>
            <a:r>
              <a:rPr lang="fr-FR" b="1" i="0">
                <a:solidFill>
                  <a:srgbClr val="000000"/>
                </a:solidFill>
                <a:effectLst/>
                <a:latin typeface="sourcesanspro"/>
              </a:rPr>
              <a:t>confère aux actes leurs caractère exécutoire et </a:t>
            </a:r>
            <a:r>
              <a:rPr lang="fr-FR" b="0" i="0">
                <a:solidFill>
                  <a:srgbClr val="000000"/>
                </a:solidFill>
                <a:effectLst/>
                <a:latin typeface="sourcesanspro"/>
              </a:rPr>
              <a:t>qui fait </a:t>
            </a:r>
            <a:r>
              <a:rPr lang="fr-FR" b="1" i="0">
                <a:solidFill>
                  <a:srgbClr val="000000"/>
                </a:solidFill>
                <a:effectLst/>
                <a:latin typeface="sourcesanspro"/>
              </a:rPr>
              <a:t>courir le délai de recours contentieux </a:t>
            </a:r>
            <a:r>
              <a:rPr lang="fr-FR" b="0" i="0">
                <a:solidFill>
                  <a:srgbClr val="000000"/>
                </a:solidFill>
                <a:effectLst/>
                <a:latin typeface="sourcesanspro"/>
              </a:rPr>
              <a:t>, sous réserve de leurs transmissions au préfet si actes transmissible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Cas d’urgence</a:t>
            </a:r>
            <a:r>
              <a:rPr lang="fr-FR" b="1" i="0" u="none">
                <a:solidFill>
                  <a:srgbClr val="000000"/>
                </a:solidFill>
                <a:effectLst/>
                <a:latin typeface="sourcesanspro"/>
              </a:rPr>
              <a:t> : </a:t>
            </a:r>
            <a:r>
              <a:rPr lang="fr-FR"/>
              <a:t>survenance d’un évènement imprévisible et extérieur à sa volonté. (exemple : panne du site internet de la collectivité ou encore d’une catastrophe naturelle)</a:t>
            </a:r>
            <a:endParaRPr lang="fr-FR">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b="0" i="0">
              <a:solidFill>
                <a:srgbClr val="000000"/>
              </a:solidFill>
              <a:effectLst/>
              <a:latin typeface="sourcesanspro"/>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i="0" u="sng">
                <a:solidFill>
                  <a:srgbClr val="000000"/>
                </a:solidFill>
                <a:effectLst/>
                <a:latin typeface="sourcesanspro"/>
              </a:rPr>
              <a:t>Conséquence sur le point de départ du délai de recours contentieux </a:t>
            </a:r>
            <a:r>
              <a:rPr lang="fr-FR" b="0" i="0">
                <a:solidFill>
                  <a:srgbClr val="000000"/>
                </a:solidFill>
                <a:effectLst/>
                <a:latin typeface="sourcesanspro"/>
              </a:rPr>
              <a:t>:</a:t>
            </a:r>
          </a:p>
          <a:p>
            <a:pPr>
              <a:defRPr/>
            </a:pPr>
            <a:r>
              <a:rPr lang="fr-FR">
                <a:solidFill>
                  <a:srgbClr val="000000"/>
                </a:solidFill>
                <a:latin typeface="sourcesanspro"/>
              </a:rPr>
              <a:t>   </a:t>
            </a:r>
            <a:r>
              <a:rPr lang="fr-FR" b="0" i="0">
                <a:solidFill>
                  <a:srgbClr val="000000"/>
                </a:solidFill>
                <a:effectLst/>
                <a:latin typeface="sourcesanspro"/>
              </a:rPr>
              <a:t> Pour les actes individuels dès leurs notifications </a:t>
            </a:r>
            <a:r>
              <a:rPr lang="fr-FR" b="0" i="1">
                <a:solidFill>
                  <a:srgbClr val="000000"/>
                </a:solidFill>
                <a:effectLst/>
                <a:latin typeface="sourcesanspro"/>
              </a:rPr>
              <a:t>(aucun changement) </a:t>
            </a:r>
            <a:r>
              <a:rPr lang="fr-FR" b="0" i="0">
                <a:solidFill>
                  <a:srgbClr val="000000"/>
                </a:solidFill>
                <a:effectLst/>
                <a:latin typeface="sourcesanspro"/>
              </a:rPr>
              <a:t>/ pour les actes règlementaires et </a:t>
            </a:r>
            <a:r>
              <a:rPr lang="fr-FR" b="0" i="0" err="1">
                <a:solidFill>
                  <a:srgbClr val="000000"/>
                </a:solidFill>
                <a:effectLst/>
                <a:latin typeface="sourcesanspro"/>
              </a:rPr>
              <a:t>délib</a:t>
            </a:r>
            <a:r>
              <a:rPr lang="fr-FR" b="0" i="0">
                <a:solidFill>
                  <a:srgbClr val="000000"/>
                </a:solidFill>
                <a:effectLst/>
                <a:latin typeface="sourcesanspro"/>
              </a:rPr>
              <a:t>. </a:t>
            </a:r>
            <a:r>
              <a:rPr lang="fr-FR" b="1" i="0">
                <a:solidFill>
                  <a:srgbClr val="000000"/>
                </a:solidFill>
                <a:effectLst/>
                <a:latin typeface="sourcesanspro"/>
              </a:rPr>
              <a:t>dès leur publication sous forme électronique </a:t>
            </a:r>
            <a:r>
              <a:rPr lang="fr-FR" b="0" i="0">
                <a:solidFill>
                  <a:srgbClr val="000000"/>
                </a:solidFill>
                <a:effectLst/>
                <a:latin typeface="sourcesanspro"/>
              </a:rPr>
              <a:t>ou</a:t>
            </a:r>
            <a:r>
              <a:rPr lang="fr-FR" b="1" i="0">
                <a:solidFill>
                  <a:srgbClr val="000000"/>
                </a:solidFill>
                <a:effectLst/>
                <a:latin typeface="sourcesanspro"/>
              </a:rPr>
              <a:t> affichage* </a:t>
            </a:r>
            <a:r>
              <a:rPr lang="fr-FR" b="0" i="1">
                <a:solidFill>
                  <a:srgbClr val="000000"/>
                </a:solidFill>
                <a:effectLst/>
                <a:latin typeface="sourcesanspro"/>
              </a:rPr>
              <a:t>(*commune -3500 </a:t>
            </a:r>
            <a:r>
              <a:rPr lang="fr-FR" b="0" i="1" err="1">
                <a:solidFill>
                  <a:srgbClr val="000000"/>
                </a:solidFill>
                <a:effectLst/>
                <a:latin typeface="sourcesanspro"/>
              </a:rPr>
              <a:t>hab</a:t>
            </a:r>
            <a:r>
              <a:rPr lang="fr-FR" b="0" i="1">
                <a:solidFill>
                  <a:srgbClr val="000000"/>
                </a:solidFill>
                <a:effectLst/>
                <a:latin typeface="sourcesanspro"/>
              </a:rPr>
              <a:t> ayant délibéré)</a:t>
            </a:r>
          </a:p>
          <a:p>
            <a:pPr marL="171450" indent="-171450">
              <a:buFontTx/>
              <a:buChar char="-"/>
            </a:pPr>
            <a:endParaRPr lang="fr-FR"/>
          </a:p>
        </p:txBody>
      </p:sp>
      <p:sp>
        <p:nvSpPr>
          <p:cNvPr id="7" name="Espace réservé du numéro de diapositive 6"/>
          <p:cNvSpPr>
            <a:spLocks noGrp="1"/>
          </p:cNvSpPr>
          <p:nvPr>
            <p:ph type="sldNum" sz="quarter" idx="11"/>
          </p:nvPr>
        </p:nvSpPr>
        <p:spPr/>
        <p:txBody>
          <a:bodyPr/>
          <a:lstStyle/>
          <a:p>
            <a:fld id="{78C6A094-FDCA-438F-98F8-FADA9884F008}" type="slidenum">
              <a:rPr lang="fr-FR" smtClean="0"/>
              <a:t>13</a:t>
            </a:fld>
            <a:endParaRPr lang="fr-FR"/>
          </a:p>
        </p:txBody>
      </p:sp>
    </p:spTree>
    <p:extLst>
      <p:ext uri="{BB962C8B-B14F-4D97-AF65-F5344CB8AC3E}">
        <p14:creationId xmlns:p14="http://schemas.microsoft.com/office/powerpoint/2010/main" val="50090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7"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9"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207044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9"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148761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9"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17776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7"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9"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1070303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9"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3039164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7"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9"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244833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10"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2303307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r>
              <a:rPr lang="fr-FR"/>
              <a:t>Marseille le 8/10 - Aix-en-Provence le 11/10 - Saint-Rémy-de-Provence le 14/10</a:t>
            </a: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2017162D-B60A-435C-B7B0-DBAA19BAF169}" type="slidenum">
              <a:rPr lang="fr-FR" smtClean="0"/>
              <a:t>‹N°›</a:t>
            </a:fld>
            <a:endParaRPr lang="fr-FR"/>
          </a:p>
        </p:txBody>
      </p:sp>
    </p:spTree>
    <p:extLst>
      <p:ext uri="{BB962C8B-B14F-4D97-AF65-F5344CB8AC3E}">
        <p14:creationId xmlns:p14="http://schemas.microsoft.com/office/powerpoint/2010/main" val="3221457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r>
              <a:rPr lang="fr-FR"/>
              <a:t>Marseille le 8/10 - Aix-en-Provence le 11/10 - Saint-Rémy-de-Provence le 14/10</a:t>
            </a: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2017162D-B60A-435C-B7B0-DBAA19BAF169}" type="slidenum">
              <a:rPr lang="fr-FR" smtClean="0"/>
              <a:t>‹N°›</a:t>
            </a:fld>
            <a:endParaRPr lang="fr-FR"/>
          </a:p>
        </p:txBody>
      </p:sp>
    </p:spTree>
    <p:extLst>
      <p:ext uri="{BB962C8B-B14F-4D97-AF65-F5344CB8AC3E}">
        <p14:creationId xmlns:p14="http://schemas.microsoft.com/office/powerpoint/2010/main" val="540257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r>
              <a:rPr lang="fr-FR"/>
              <a:t>Marseille le 8/10 - Aix-en-Provence le 11/10 - Saint-Rémy-de-Provence le 14/10</a:t>
            </a: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2017162D-B60A-435C-B7B0-DBAA19BAF169}" type="slidenum">
              <a:rPr lang="fr-FR" smtClean="0"/>
              <a:t>‹N°›</a:t>
            </a:fld>
            <a:endParaRPr lang="fr-FR"/>
          </a:p>
        </p:txBody>
      </p:sp>
    </p:spTree>
    <p:extLst>
      <p:ext uri="{BB962C8B-B14F-4D97-AF65-F5344CB8AC3E}">
        <p14:creationId xmlns:p14="http://schemas.microsoft.com/office/powerpoint/2010/main" val="3336503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a:t>Marseille le 8/10 - Aix-en-Provence le 11/10 - Saint-Rémy-de-Provence le 14/10</a:t>
            </a: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017162D-B60A-435C-B7B0-DBAA19BAF169}" type="slidenum">
              <a:rPr lang="fr-FR" smtClean="0"/>
              <a:t>‹N°›</a:t>
            </a:fld>
            <a:endParaRPr lang="fr-FR"/>
          </a:p>
        </p:txBody>
      </p:sp>
    </p:spTree>
    <p:extLst>
      <p:ext uri="{BB962C8B-B14F-4D97-AF65-F5344CB8AC3E}">
        <p14:creationId xmlns:p14="http://schemas.microsoft.com/office/powerpoint/2010/main" val="113192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9"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1848296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r>
              <a:rPr lang="fr-FR"/>
              <a:t>Marseille le 8/10 - Aix-en-Provence le 11/10 - Saint-Rémy-de-Provence le 14/10</a:t>
            </a: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017162D-B60A-435C-B7B0-DBAA19BAF169}" type="slidenum">
              <a:rPr lang="fr-FR" smtClean="0"/>
              <a:t>‹N°›</a:t>
            </a:fld>
            <a:endParaRPr lang="fr-FR"/>
          </a:p>
        </p:txBody>
      </p:sp>
    </p:spTree>
    <p:extLst>
      <p:ext uri="{BB962C8B-B14F-4D97-AF65-F5344CB8AC3E}">
        <p14:creationId xmlns:p14="http://schemas.microsoft.com/office/powerpoint/2010/main" val="1282429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a:t>Marseille le 8/10 - Aix-en-Provence le 11/10 - Saint-Rémy-de-Provence le 14/10</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017162D-B60A-435C-B7B0-DBAA19BAF169}" type="slidenum">
              <a:rPr lang="fr-FR" smtClean="0"/>
              <a:t>‹N°›</a:t>
            </a:fld>
            <a:endParaRPr lang="fr-FR"/>
          </a:p>
        </p:txBody>
      </p:sp>
    </p:spTree>
    <p:extLst>
      <p:ext uri="{BB962C8B-B14F-4D97-AF65-F5344CB8AC3E}">
        <p14:creationId xmlns:p14="http://schemas.microsoft.com/office/powerpoint/2010/main" val="4185455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r>
              <a:rPr lang="fr-FR"/>
              <a:t>Marseille le 8/10 - Aix-en-Provence le 11/10 - Saint-Rémy-de-Provence le 14/10</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017162D-B60A-435C-B7B0-DBAA19BAF169}" type="slidenum">
              <a:rPr lang="fr-FR" smtClean="0"/>
              <a:t>‹N°›</a:t>
            </a:fld>
            <a:endParaRPr lang="fr-FR"/>
          </a:p>
        </p:txBody>
      </p:sp>
    </p:spTree>
    <p:extLst>
      <p:ext uri="{BB962C8B-B14F-4D97-AF65-F5344CB8AC3E}">
        <p14:creationId xmlns:p14="http://schemas.microsoft.com/office/powerpoint/2010/main" val="701925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68000" y="1123199"/>
            <a:ext cx="8229600" cy="4716000"/>
          </a:xfrm>
        </p:spPr>
        <p:txBody>
          <a:bodyPr/>
          <a:lstStyle>
            <a:lvl1pPr marL="285750" indent="-285750">
              <a:buFont typeface="Wingdings" pitchFamily="2" charset="2"/>
              <a:buChar char="§"/>
              <a:defRPr sz="1400"/>
            </a:lvl1pPr>
            <a:lvl2pPr marL="742950" indent="-285750">
              <a:buClrTx/>
              <a:buFont typeface="Wingdings" pitchFamily="2" charset="2"/>
              <a:buChar char=""/>
              <a:defRPr sz="1400">
                <a:latin typeface="Arial" pitchFamily="34" charset="0"/>
                <a:cs typeface="Arial" pitchFamily="34" charset="0"/>
              </a:defRPr>
            </a:lvl2pPr>
            <a:lvl3pPr marL="1085850" indent="-171450">
              <a:buClrTx/>
              <a:buFont typeface="Wingdings" pitchFamily="2" charset="2"/>
              <a:buChar char="§"/>
              <a:defRPr sz="1100">
                <a:latin typeface="Arial" pitchFamily="34" charset="0"/>
                <a:cs typeface="Arial" pitchFamily="34" charset="0"/>
              </a:defRPr>
            </a:lvl3pPr>
            <a:lvl4pPr marL="1543050" indent="-171450">
              <a:buClrTx/>
              <a:buFont typeface="Arial" pitchFamily="34" charset="0"/>
              <a:buChar char="•"/>
              <a:defRPr sz="1000">
                <a:latin typeface="Arial" pitchFamily="34" charset="0"/>
                <a:cs typeface="Arial" pitchFamily="34" charset="0"/>
              </a:defRPr>
            </a:lvl4pPr>
            <a:lvl5pPr marL="2000250" indent="-171450">
              <a:buFont typeface="Courier New" pitchFamily="49" charset="0"/>
              <a:buChar char="o"/>
              <a:defRPr sz="900">
                <a:latin typeface="Arial" pitchFamily="34" charset="0"/>
                <a:cs typeface="Arial"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a:xfrm>
            <a:off x="2162287" y="6214521"/>
            <a:ext cx="4260027" cy="365125"/>
          </a:xfrm>
          <a:prstGeom prst="rect">
            <a:avLst/>
          </a:prstGeom>
        </p:spPr>
        <p:txBody>
          <a:bodyPr/>
          <a:lstStyle>
            <a:lvl1pPr algn="r">
              <a:defRPr sz="1100"/>
            </a:lvl1pPr>
          </a:lstStyle>
          <a:p>
            <a:r>
              <a:rPr lang="fr-FR">
                <a:solidFill>
                  <a:srgbClr val="3C3C3E">
                    <a:tint val="75000"/>
                  </a:srgbClr>
                </a:solidFill>
              </a:rPr>
              <a:t>Marseille le 8/10 - Aix-en-Provence le 11/10 - Saint-Rémy-de-Provence le 14/10</a:t>
            </a:r>
          </a:p>
        </p:txBody>
      </p:sp>
      <p:sp>
        <p:nvSpPr>
          <p:cNvPr id="6" name="Espace réservé du numéro de diapositive 5"/>
          <p:cNvSpPr>
            <a:spLocks noGrp="1"/>
          </p:cNvSpPr>
          <p:nvPr>
            <p:ph type="sldNum" sz="quarter" idx="12"/>
          </p:nvPr>
        </p:nvSpPr>
        <p:spPr>
          <a:xfrm>
            <a:off x="468000" y="6211226"/>
            <a:ext cx="720080" cy="365125"/>
          </a:xfrm>
          <a:prstGeom prst="rect">
            <a:avLst/>
          </a:prstGeom>
        </p:spPr>
        <p:txBody>
          <a:bodyPr/>
          <a:lstStyle>
            <a:lvl1pPr>
              <a:defRPr sz="1100"/>
            </a:lvl1pPr>
          </a:lstStyle>
          <a:p>
            <a:fld id="{4AD97CDD-324F-45DB-A3C4-580B11151A1A}" type="slidenum">
              <a:rPr lang="fr-FR" smtClean="0">
                <a:solidFill>
                  <a:srgbClr val="3C3C3E">
                    <a:tint val="75000"/>
                  </a:srgbClr>
                </a:solidFill>
              </a:rPr>
              <a:pPr/>
              <a:t>‹N°›</a:t>
            </a:fld>
            <a:endParaRPr lang="fr-FR">
              <a:solidFill>
                <a:srgbClr val="3C3C3E">
                  <a:tint val="75000"/>
                </a:srgbClr>
              </a:solidFill>
            </a:endParaRPr>
          </a:p>
        </p:txBody>
      </p:sp>
      <p:sp>
        <p:nvSpPr>
          <p:cNvPr id="7" name="Espace réservé du texte 6"/>
          <p:cNvSpPr>
            <a:spLocks noGrp="1"/>
          </p:cNvSpPr>
          <p:nvPr>
            <p:ph type="body" sz="quarter" idx="13" hasCustomPrompt="1"/>
          </p:nvPr>
        </p:nvSpPr>
        <p:spPr>
          <a:xfrm>
            <a:off x="7196381" y="6045555"/>
            <a:ext cx="1689436" cy="506412"/>
          </a:xfrm>
        </p:spPr>
        <p:txBody>
          <a:bodyPr/>
          <a:lstStyle>
            <a:lvl1pPr>
              <a:defRPr sz="1050" b="1">
                <a:solidFill>
                  <a:schemeClr val="tx2"/>
                </a:solidFill>
                <a:latin typeface="+mn-lt"/>
              </a:defRPr>
            </a:lvl1pPr>
          </a:lstStyle>
          <a:p>
            <a:pPr lvl="0"/>
            <a:r>
              <a:rPr lang="fr-FR"/>
              <a:t>www.cdg13.com</a:t>
            </a:r>
          </a:p>
          <a:p>
            <a:pPr lvl="0"/>
            <a:r>
              <a:rPr lang="fr-FR"/>
              <a:t>www.cnfpt.com</a:t>
            </a:r>
          </a:p>
          <a:p>
            <a:pPr lvl="0"/>
            <a:r>
              <a:rPr lang="fr-FR"/>
              <a:t>www.amf.asso.fr</a:t>
            </a:r>
          </a:p>
          <a:p>
            <a:pPr lvl="3"/>
            <a:r>
              <a:rPr lang="fr-FR"/>
              <a:t>Quatrième niveau</a:t>
            </a:r>
          </a:p>
          <a:p>
            <a:pPr lvl="4"/>
            <a:r>
              <a:rPr lang="fr-FR"/>
              <a:t>Cinquième niveau</a:t>
            </a:r>
          </a:p>
        </p:txBody>
      </p:sp>
    </p:spTree>
    <p:extLst>
      <p:ext uri="{BB962C8B-B14F-4D97-AF65-F5344CB8AC3E}">
        <p14:creationId xmlns:p14="http://schemas.microsoft.com/office/powerpoint/2010/main" val="374289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8000" y="4406900"/>
            <a:ext cx="8208000" cy="1362075"/>
          </a:xfrm>
        </p:spPr>
        <p:txBody>
          <a:bodyPr anchor="t">
            <a:normAutofit/>
          </a:bodyPr>
          <a:lstStyle>
            <a:lvl1pPr algn="l">
              <a:defRPr sz="2200" b="1" cap="all"/>
            </a:lvl1pPr>
          </a:lstStyle>
          <a:p>
            <a:r>
              <a:rPr lang="fr-FR"/>
              <a:t>Modifiez le style du titre</a:t>
            </a:r>
          </a:p>
        </p:txBody>
      </p:sp>
      <p:sp>
        <p:nvSpPr>
          <p:cNvPr id="3" name="Espace réservé du texte 2"/>
          <p:cNvSpPr>
            <a:spLocks noGrp="1"/>
          </p:cNvSpPr>
          <p:nvPr>
            <p:ph type="body" idx="1"/>
          </p:nvPr>
        </p:nvSpPr>
        <p:spPr>
          <a:xfrm>
            <a:off x="468000" y="2906713"/>
            <a:ext cx="8208000" cy="1500187"/>
          </a:xfrm>
        </p:spPr>
        <p:txBody>
          <a:bodyPr anchor="b">
            <a:normAutofit/>
          </a:bodyPr>
          <a:lstStyle>
            <a:lvl1pPr marL="0" indent="0">
              <a:buNone/>
              <a:defRPr sz="17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1403648" y="6026400"/>
            <a:ext cx="2133600" cy="365125"/>
          </a:xfrm>
          <a:prstGeom prst="rect">
            <a:avLst/>
          </a:prstGeom>
        </p:spPr>
        <p:txBody>
          <a:bodyPr/>
          <a:lstStyle/>
          <a:p>
            <a:endParaRPr lang="fr-FR">
              <a:solidFill>
                <a:srgbClr val="3C3C3E">
                  <a:tint val="75000"/>
                </a:srgbClr>
              </a:solidFill>
            </a:endParaRPr>
          </a:p>
        </p:txBody>
      </p:sp>
      <p:sp>
        <p:nvSpPr>
          <p:cNvPr id="5" name="Espace réservé du pied de page 4"/>
          <p:cNvSpPr>
            <a:spLocks noGrp="1"/>
          </p:cNvSpPr>
          <p:nvPr>
            <p:ph type="ftr" sz="quarter" idx="11"/>
          </p:nvPr>
        </p:nvSpPr>
        <p:spPr>
          <a:xfrm>
            <a:off x="3779912" y="6026400"/>
            <a:ext cx="3240360" cy="365125"/>
          </a:xfrm>
          <a:prstGeom prst="rect">
            <a:avLst/>
          </a:prstGeom>
        </p:spPr>
        <p:txBody>
          <a:bodyPr/>
          <a:lstStyle/>
          <a:p>
            <a:r>
              <a:rPr lang="fr-FR">
                <a:solidFill>
                  <a:srgbClr val="3C3C3E">
                    <a:tint val="75000"/>
                  </a:srgbClr>
                </a:solidFill>
              </a:rPr>
              <a:t>Marseille le 8/10 - Aix-en-Provence le 11/10 - Saint-Rémy-de-Provence le 14/10</a:t>
            </a:r>
          </a:p>
        </p:txBody>
      </p:sp>
      <p:sp>
        <p:nvSpPr>
          <p:cNvPr id="6" name="Espace réservé du numéro de diapositive 5"/>
          <p:cNvSpPr>
            <a:spLocks noGrp="1"/>
          </p:cNvSpPr>
          <p:nvPr>
            <p:ph type="sldNum" sz="quarter" idx="12"/>
          </p:nvPr>
        </p:nvSpPr>
        <p:spPr>
          <a:xfrm>
            <a:off x="467544" y="6026400"/>
            <a:ext cx="720080" cy="365125"/>
          </a:xfrm>
          <a:prstGeom prst="rect">
            <a:avLst/>
          </a:prstGeom>
        </p:spPr>
        <p:txBody>
          <a:bodyPr/>
          <a:lstStyle/>
          <a:p>
            <a:fld id="{4AD97CDD-324F-45DB-A3C4-580B11151A1A}" type="slidenum">
              <a:rPr lang="fr-FR" smtClean="0">
                <a:solidFill>
                  <a:srgbClr val="3C3C3E">
                    <a:tint val="75000"/>
                  </a:srgbClr>
                </a:solidFill>
              </a:rPr>
              <a:pPr/>
              <a:t>‹N°›</a:t>
            </a:fld>
            <a:endParaRPr lang="fr-FR">
              <a:solidFill>
                <a:srgbClr val="3C3C3E">
                  <a:tint val="75000"/>
                </a:srgbClr>
              </a:solidFill>
            </a:endParaRPr>
          </a:p>
        </p:txBody>
      </p:sp>
      <p:sp>
        <p:nvSpPr>
          <p:cNvPr id="7" name="Espace réservé du texte 13"/>
          <p:cNvSpPr txBox="1">
            <a:spLocks/>
          </p:cNvSpPr>
          <p:nvPr userDrawn="1"/>
        </p:nvSpPr>
        <p:spPr>
          <a:xfrm>
            <a:off x="7308000" y="6026400"/>
            <a:ext cx="1367384" cy="360362"/>
          </a:xfrm>
          <a:prstGeom prst="rect">
            <a:avLst/>
          </a:prstGeom>
        </p:spPr>
        <p:txBody>
          <a:bodyPr rIns="0" anchor="ctr">
            <a:noAutofit/>
          </a:bodyPr>
          <a:lstStyle>
            <a:lvl1pPr marL="0" indent="0" algn="l" defTabSz="914400" rtl="0" eaLnBrk="1" latinLnBrk="0" hangingPunct="1">
              <a:spcBef>
                <a:spcPct val="20000"/>
              </a:spcBef>
              <a:buClr>
                <a:schemeClr val="tx2"/>
              </a:buClr>
              <a:buSzPct val="100000"/>
              <a:buFont typeface="Wingdings" pitchFamily="2" charset="2"/>
              <a:buNone/>
              <a:defRPr lang="fr-FR" sz="1100" b="1" i="0" u="none" strike="noStrike" kern="1200" spc="100" baseline="0" smtClean="0">
                <a:solidFill>
                  <a:schemeClr val="tx2"/>
                </a:solidFill>
                <a:latin typeface="Arial" pitchFamily="34" charset="0"/>
                <a:ea typeface="+mn-ea"/>
                <a:cs typeface="Arial" pitchFamily="34" charset="0"/>
              </a:defRPr>
            </a:lvl1pPr>
            <a:lvl2pPr marL="4572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2pPr>
            <a:lvl3pPr marL="914400" marR="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sz="1100" b="1" kern="1200">
                <a:solidFill>
                  <a:schemeClr val="tx2"/>
                </a:solidFill>
                <a:latin typeface="Arial" pitchFamily="34" charset="0"/>
                <a:ea typeface="+mn-ea"/>
                <a:cs typeface="Arial" pitchFamily="34" charset="0"/>
              </a:defRPr>
            </a:lvl3pPr>
            <a:lvl4pPr marL="13716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1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004D9B"/>
              </a:buClr>
            </a:pPr>
            <a:r>
              <a:rPr>
                <a:solidFill>
                  <a:srgbClr val="004D9B"/>
                </a:solidFill>
              </a:rPr>
              <a:t>www.cdg13.com</a:t>
            </a:r>
          </a:p>
        </p:txBody>
      </p:sp>
    </p:spTree>
    <p:extLst>
      <p:ext uri="{BB962C8B-B14F-4D97-AF65-F5344CB8AC3E}">
        <p14:creationId xmlns:p14="http://schemas.microsoft.com/office/powerpoint/2010/main" val="3227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277072"/>
          </a:xfrm>
        </p:spPr>
        <p:txBody>
          <a:bodyPr/>
          <a:lstStyle>
            <a:lvl1pPr>
              <a:defRPr sz="2200"/>
            </a:lvl1pPr>
            <a:lvl2pPr>
              <a:defRPr sz="1400"/>
            </a:lvl2pPr>
            <a:lvl3pPr>
              <a:defRPr sz="1100"/>
            </a:lvl3pPr>
            <a:lvl4pPr>
              <a:defRPr sz="1000"/>
            </a:lvl4pPr>
            <a:lvl5pPr>
              <a:defRPr sz="9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277072"/>
          </a:xfrm>
        </p:spPr>
        <p:txBody>
          <a:bodyPr/>
          <a:lstStyle>
            <a:lvl1pPr>
              <a:defRPr sz="2200"/>
            </a:lvl1pPr>
            <a:lvl2pPr>
              <a:defRPr sz="1400"/>
            </a:lvl2pPr>
            <a:lvl3pPr>
              <a:defRPr sz="1100"/>
            </a:lvl3pPr>
            <a:lvl4pPr>
              <a:defRPr sz="1000"/>
            </a:lvl4pPr>
            <a:lvl5pPr>
              <a:defRPr sz="9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1403648" y="6026400"/>
            <a:ext cx="2133600" cy="365125"/>
          </a:xfrm>
          <a:prstGeom prst="rect">
            <a:avLst/>
          </a:prstGeom>
        </p:spPr>
        <p:txBody>
          <a:bodyPr/>
          <a:lstStyle/>
          <a:p>
            <a:endParaRPr lang="fr-FR">
              <a:solidFill>
                <a:srgbClr val="3C3C3E">
                  <a:tint val="75000"/>
                </a:srgbClr>
              </a:solidFill>
            </a:endParaRPr>
          </a:p>
        </p:txBody>
      </p:sp>
      <p:sp>
        <p:nvSpPr>
          <p:cNvPr id="6" name="Espace réservé du pied de page 5"/>
          <p:cNvSpPr>
            <a:spLocks noGrp="1"/>
          </p:cNvSpPr>
          <p:nvPr>
            <p:ph type="ftr" sz="quarter" idx="11"/>
          </p:nvPr>
        </p:nvSpPr>
        <p:spPr>
          <a:xfrm>
            <a:off x="3779912" y="6026400"/>
            <a:ext cx="3240360" cy="365125"/>
          </a:xfrm>
          <a:prstGeom prst="rect">
            <a:avLst/>
          </a:prstGeom>
        </p:spPr>
        <p:txBody>
          <a:bodyPr/>
          <a:lstStyle/>
          <a:p>
            <a:r>
              <a:rPr lang="fr-FR">
                <a:solidFill>
                  <a:srgbClr val="3C3C3E">
                    <a:tint val="75000"/>
                  </a:srgbClr>
                </a:solidFill>
              </a:rPr>
              <a:t>Marseille le 8/10 - Aix-en-Provence le 11/10 - Saint-Rémy-de-Provence le 14/10</a:t>
            </a:r>
          </a:p>
        </p:txBody>
      </p:sp>
      <p:sp>
        <p:nvSpPr>
          <p:cNvPr id="7" name="Espace réservé du numéro de diapositive 6"/>
          <p:cNvSpPr>
            <a:spLocks noGrp="1"/>
          </p:cNvSpPr>
          <p:nvPr>
            <p:ph type="sldNum" sz="quarter" idx="12"/>
          </p:nvPr>
        </p:nvSpPr>
        <p:spPr>
          <a:xfrm>
            <a:off x="467544" y="6026400"/>
            <a:ext cx="720080" cy="365125"/>
          </a:xfrm>
          <a:prstGeom prst="rect">
            <a:avLst/>
          </a:prstGeom>
        </p:spPr>
        <p:txBody>
          <a:bodyPr/>
          <a:lstStyle/>
          <a:p>
            <a:fld id="{4AD97CDD-324F-45DB-A3C4-580B11151A1A}" type="slidenum">
              <a:rPr lang="fr-FR" smtClean="0">
                <a:solidFill>
                  <a:srgbClr val="3C3C3E">
                    <a:tint val="75000"/>
                  </a:srgbClr>
                </a:solidFill>
              </a:rPr>
              <a:pPr/>
              <a:t>‹N°›</a:t>
            </a:fld>
            <a:endParaRPr lang="fr-FR">
              <a:solidFill>
                <a:srgbClr val="3C3C3E">
                  <a:tint val="75000"/>
                </a:srgbClr>
              </a:solidFill>
            </a:endParaRPr>
          </a:p>
        </p:txBody>
      </p:sp>
      <p:sp>
        <p:nvSpPr>
          <p:cNvPr id="8" name="Espace réservé du texte 13"/>
          <p:cNvSpPr txBox="1">
            <a:spLocks/>
          </p:cNvSpPr>
          <p:nvPr userDrawn="1"/>
        </p:nvSpPr>
        <p:spPr>
          <a:xfrm>
            <a:off x="7308000" y="6026400"/>
            <a:ext cx="1367384" cy="360362"/>
          </a:xfrm>
          <a:prstGeom prst="rect">
            <a:avLst/>
          </a:prstGeom>
        </p:spPr>
        <p:txBody>
          <a:bodyPr rIns="0" anchor="ctr">
            <a:noAutofit/>
          </a:bodyPr>
          <a:lstStyle>
            <a:lvl1pPr marL="0" indent="0" algn="l" defTabSz="914400" rtl="0" eaLnBrk="1" latinLnBrk="0" hangingPunct="1">
              <a:spcBef>
                <a:spcPct val="20000"/>
              </a:spcBef>
              <a:buClr>
                <a:schemeClr val="tx2"/>
              </a:buClr>
              <a:buSzPct val="100000"/>
              <a:buFont typeface="Wingdings" pitchFamily="2" charset="2"/>
              <a:buNone/>
              <a:defRPr lang="fr-FR" sz="1100" b="1" i="0" u="none" strike="noStrike" kern="1200" spc="100" baseline="0" smtClean="0">
                <a:solidFill>
                  <a:schemeClr val="tx2"/>
                </a:solidFill>
                <a:latin typeface="Arial" pitchFamily="34" charset="0"/>
                <a:ea typeface="+mn-ea"/>
                <a:cs typeface="Arial" pitchFamily="34" charset="0"/>
              </a:defRPr>
            </a:lvl1pPr>
            <a:lvl2pPr marL="4572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2pPr>
            <a:lvl3pPr marL="914400" marR="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sz="1100" b="1" kern="1200">
                <a:solidFill>
                  <a:schemeClr val="tx2"/>
                </a:solidFill>
                <a:latin typeface="Arial" pitchFamily="34" charset="0"/>
                <a:ea typeface="+mn-ea"/>
                <a:cs typeface="Arial" pitchFamily="34" charset="0"/>
              </a:defRPr>
            </a:lvl3pPr>
            <a:lvl4pPr marL="13716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1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004D9B"/>
              </a:buClr>
            </a:pPr>
            <a:r>
              <a:rPr>
                <a:solidFill>
                  <a:srgbClr val="004D9B"/>
                </a:solidFill>
              </a:rPr>
              <a:t>www.cdg13.com</a:t>
            </a:r>
          </a:p>
        </p:txBody>
      </p:sp>
    </p:spTree>
    <p:extLst>
      <p:ext uri="{BB962C8B-B14F-4D97-AF65-F5344CB8AC3E}">
        <p14:creationId xmlns:p14="http://schemas.microsoft.com/office/powerpoint/2010/main" val="376489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1403648" y="6026400"/>
            <a:ext cx="2133600" cy="365125"/>
          </a:xfrm>
          <a:prstGeom prst="rect">
            <a:avLst/>
          </a:prstGeom>
        </p:spPr>
        <p:txBody>
          <a:bodyPr/>
          <a:lstStyle/>
          <a:p>
            <a:endParaRPr lang="fr-FR">
              <a:solidFill>
                <a:srgbClr val="3C3C3E">
                  <a:tint val="75000"/>
                </a:srgbClr>
              </a:solidFill>
            </a:endParaRPr>
          </a:p>
        </p:txBody>
      </p:sp>
      <p:sp>
        <p:nvSpPr>
          <p:cNvPr id="8" name="Espace réservé du pied de page 7"/>
          <p:cNvSpPr>
            <a:spLocks noGrp="1"/>
          </p:cNvSpPr>
          <p:nvPr>
            <p:ph type="ftr" sz="quarter" idx="11"/>
          </p:nvPr>
        </p:nvSpPr>
        <p:spPr>
          <a:xfrm>
            <a:off x="3779912" y="6026400"/>
            <a:ext cx="3240360" cy="365125"/>
          </a:xfrm>
          <a:prstGeom prst="rect">
            <a:avLst/>
          </a:prstGeom>
        </p:spPr>
        <p:txBody>
          <a:bodyPr/>
          <a:lstStyle/>
          <a:p>
            <a:r>
              <a:rPr lang="fr-FR">
                <a:solidFill>
                  <a:srgbClr val="3C3C3E">
                    <a:tint val="75000"/>
                  </a:srgbClr>
                </a:solidFill>
              </a:rPr>
              <a:t>Marseille le 8/10 - Aix-en-Provence le 11/10 - Saint-Rémy-de-Provence le 14/10</a:t>
            </a:r>
          </a:p>
        </p:txBody>
      </p:sp>
      <p:sp>
        <p:nvSpPr>
          <p:cNvPr id="9" name="Espace réservé du numéro de diapositive 8"/>
          <p:cNvSpPr>
            <a:spLocks noGrp="1"/>
          </p:cNvSpPr>
          <p:nvPr>
            <p:ph type="sldNum" sz="quarter" idx="12"/>
          </p:nvPr>
        </p:nvSpPr>
        <p:spPr>
          <a:xfrm>
            <a:off x="467544" y="6026400"/>
            <a:ext cx="720080" cy="365125"/>
          </a:xfrm>
          <a:prstGeom prst="rect">
            <a:avLst/>
          </a:prstGeom>
        </p:spPr>
        <p:txBody>
          <a:bodyPr/>
          <a:lstStyle/>
          <a:p>
            <a:fld id="{4AD97CDD-324F-45DB-A3C4-580B11151A1A}" type="slidenum">
              <a:rPr lang="fr-FR" smtClean="0">
                <a:solidFill>
                  <a:srgbClr val="3C3C3E">
                    <a:tint val="75000"/>
                  </a:srgbClr>
                </a:solidFill>
              </a:rPr>
              <a:pPr/>
              <a:t>‹N°›</a:t>
            </a:fld>
            <a:endParaRPr lang="fr-FR">
              <a:solidFill>
                <a:srgbClr val="3C3C3E">
                  <a:tint val="75000"/>
                </a:srgbClr>
              </a:solidFill>
            </a:endParaRPr>
          </a:p>
        </p:txBody>
      </p:sp>
      <p:sp>
        <p:nvSpPr>
          <p:cNvPr id="10" name="Espace réservé du texte 13"/>
          <p:cNvSpPr txBox="1">
            <a:spLocks/>
          </p:cNvSpPr>
          <p:nvPr userDrawn="1"/>
        </p:nvSpPr>
        <p:spPr>
          <a:xfrm>
            <a:off x="7308000" y="6026400"/>
            <a:ext cx="1367384" cy="360362"/>
          </a:xfrm>
          <a:prstGeom prst="rect">
            <a:avLst/>
          </a:prstGeom>
        </p:spPr>
        <p:txBody>
          <a:bodyPr rIns="0" anchor="ctr">
            <a:noAutofit/>
          </a:bodyPr>
          <a:lstStyle>
            <a:lvl1pPr marL="0" indent="0" algn="l" defTabSz="914400" rtl="0" eaLnBrk="1" latinLnBrk="0" hangingPunct="1">
              <a:spcBef>
                <a:spcPct val="20000"/>
              </a:spcBef>
              <a:buClr>
                <a:schemeClr val="tx2"/>
              </a:buClr>
              <a:buSzPct val="100000"/>
              <a:buFont typeface="Wingdings" pitchFamily="2" charset="2"/>
              <a:buNone/>
              <a:defRPr lang="fr-FR" sz="1100" b="1" i="0" u="none" strike="noStrike" kern="1200" spc="100" baseline="0" smtClean="0">
                <a:solidFill>
                  <a:schemeClr val="tx2"/>
                </a:solidFill>
                <a:latin typeface="Arial" pitchFamily="34" charset="0"/>
                <a:ea typeface="+mn-ea"/>
                <a:cs typeface="Arial" pitchFamily="34" charset="0"/>
              </a:defRPr>
            </a:lvl1pPr>
            <a:lvl2pPr marL="4572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2pPr>
            <a:lvl3pPr marL="914400" marR="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sz="1100" b="1" kern="1200">
                <a:solidFill>
                  <a:schemeClr val="tx2"/>
                </a:solidFill>
                <a:latin typeface="Arial" pitchFamily="34" charset="0"/>
                <a:ea typeface="+mn-ea"/>
                <a:cs typeface="Arial" pitchFamily="34" charset="0"/>
              </a:defRPr>
            </a:lvl3pPr>
            <a:lvl4pPr marL="13716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1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004D9B"/>
              </a:buClr>
            </a:pPr>
            <a:r>
              <a:rPr>
                <a:solidFill>
                  <a:srgbClr val="004D9B"/>
                </a:solidFill>
              </a:rPr>
              <a:t>www.cdg13.com</a:t>
            </a:r>
          </a:p>
        </p:txBody>
      </p:sp>
    </p:spTree>
    <p:extLst>
      <p:ext uri="{BB962C8B-B14F-4D97-AF65-F5344CB8AC3E}">
        <p14:creationId xmlns:p14="http://schemas.microsoft.com/office/powerpoint/2010/main" val="4316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1403648" y="6026400"/>
            <a:ext cx="2133600" cy="365125"/>
          </a:xfrm>
          <a:prstGeom prst="rect">
            <a:avLst/>
          </a:prstGeom>
        </p:spPr>
        <p:txBody>
          <a:bodyPr/>
          <a:lstStyle/>
          <a:p>
            <a:endParaRPr lang="fr-FR">
              <a:solidFill>
                <a:srgbClr val="3C3C3E">
                  <a:tint val="75000"/>
                </a:srgbClr>
              </a:solidFill>
            </a:endParaRPr>
          </a:p>
        </p:txBody>
      </p:sp>
      <p:sp>
        <p:nvSpPr>
          <p:cNvPr id="4" name="Espace réservé du pied de page 3"/>
          <p:cNvSpPr>
            <a:spLocks noGrp="1"/>
          </p:cNvSpPr>
          <p:nvPr>
            <p:ph type="ftr" sz="quarter" idx="11"/>
          </p:nvPr>
        </p:nvSpPr>
        <p:spPr>
          <a:xfrm>
            <a:off x="3779912" y="6026400"/>
            <a:ext cx="3240360" cy="365125"/>
          </a:xfrm>
          <a:prstGeom prst="rect">
            <a:avLst/>
          </a:prstGeom>
        </p:spPr>
        <p:txBody>
          <a:bodyPr/>
          <a:lstStyle/>
          <a:p>
            <a:r>
              <a:rPr lang="fr-FR">
                <a:solidFill>
                  <a:srgbClr val="3C3C3E">
                    <a:tint val="75000"/>
                  </a:srgbClr>
                </a:solidFill>
              </a:rPr>
              <a:t>Marseille le 8/10 - Aix-en-Provence le 11/10 - Saint-Rémy-de-Provence le 14/10</a:t>
            </a:r>
          </a:p>
        </p:txBody>
      </p:sp>
      <p:sp>
        <p:nvSpPr>
          <p:cNvPr id="5" name="Espace réservé du numéro de diapositive 4"/>
          <p:cNvSpPr>
            <a:spLocks noGrp="1"/>
          </p:cNvSpPr>
          <p:nvPr>
            <p:ph type="sldNum" sz="quarter" idx="12"/>
          </p:nvPr>
        </p:nvSpPr>
        <p:spPr>
          <a:xfrm>
            <a:off x="467544" y="6026400"/>
            <a:ext cx="720080" cy="365125"/>
          </a:xfrm>
          <a:prstGeom prst="rect">
            <a:avLst/>
          </a:prstGeom>
        </p:spPr>
        <p:txBody>
          <a:bodyPr/>
          <a:lstStyle/>
          <a:p>
            <a:fld id="{4AD97CDD-324F-45DB-A3C4-580B11151A1A}" type="slidenum">
              <a:rPr lang="fr-FR" smtClean="0">
                <a:solidFill>
                  <a:srgbClr val="3C3C3E">
                    <a:tint val="75000"/>
                  </a:srgbClr>
                </a:solidFill>
              </a:rPr>
              <a:pPr/>
              <a:t>‹N°›</a:t>
            </a:fld>
            <a:endParaRPr lang="fr-FR">
              <a:solidFill>
                <a:srgbClr val="3C3C3E">
                  <a:tint val="75000"/>
                </a:srgbClr>
              </a:solidFill>
            </a:endParaRPr>
          </a:p>
        </p:txBody>
      </p:sp>
      <p:sp>
        <p:nvSpPr>
          <p:cNvPr id="6" name="Espace réservé du texte 13"/>
          <p:cNvSpPr txBox="1">
            <a:spLocks/>
          </p:cNvSpPr>
          <p:nvPr userDrawn="1"/>
        </p:nvSpPr>
        <p:spPr>
          <a:xfrm>
            <a:off x="7308000" y="6026400"/>
            <a:ext cx="1367384" cy="360362"/>
          </a:xfrm>
          <a:prstGeom prst="rect">
            <a:avLst/>
          </a:prstGeom>
        </p:spPr>
        <p:txBody>
          <a:bodyPr rIns="0" anchor="ctr">
            <a:noAutofit/>
          </a:bodyPr>
          <a:lstStyle>
            <a:lvl1pPr marL="0" indent="0" algn="l" defTabSz="914400" rtl="0" eaLnBrk="1" latinLnBrk="0" hangingPunct="1">
              <a:spcBef>
                <a:spcPct val="20000"/>
              </a:spcBef>
              <a:buClr>
                <a:schemeClr val="tx2"/>
              </a:buClr>
              <a:buSzPct val="100000"/>
              <a:buFont typeface="Wingdings" pitchFamily="2" charset="2"/>
              <a:buNone/>
              <a:defRPr lang="fr-FR" sz="1100" b="1" i="0" u="none" strike="noStrike" kern="1200" spc="100" baseline="0" smtClean="0">
                <a:solidFill>
                  <a:schemeClr val="tx2"/>
                </a:solidFill>
                <a:latin typeface="Arial" pitchFamily="34" charset="0"/>
                <a:ea typeface="+mn-ea"/>
                <a:cs typeface="Arial" pitchFamily="34" charset="0"/>
              </a:defRPr>
            </a:lvl1pPr>
            <a:lvl2pPr marL="4572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2pPr>
            <a:lvl3pPr marL="914400" marR="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sz="1100" b="1" kern="1200">
                <a:solidFill>
                  <a:schemeClr val="tx2"/>
                </a:solidFill>
                <a:latin typeface="Arial" pitchFamily="34" charset="0"/>
                <a:ea typeface="+mn-ea"/>
                <a:cs typeface="Arial" pitchFamily="34" charset="0"/>
              </a:defRPr>
            </a:lvl3pPr>
            <a:lvl4pPr marL="13716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1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004D9B"/>
              </a:buClr>
            </a:pPr>
            <a:r>
              <a:rPr>
                <a:solidFill>
                  <a:srgbClr val="004D9B"/>
                </a:solidFill>
              </a:rPr>
              <a:t>www.cdg13.com</a:t>
            </a:r>
          </a:p>
        </p:txBody>
      </p:sp>
    </p:spTree>
    <p:extLst>
      <p:ext uri="{BB962C8B-B14F-4D97-AF65-F5344CB8AC3E}">
        <p14:creationId xmlns:p14="http://schemas.microsoft.com/office/powerpoint/2010/main" val="303286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1403648" y="6026400"/>
            <a:ext cx="2133600" cy="365125"/>
          </a:xfrm>
          <a:prstGeom prst="rect">
            <a:avLst/>
          </a:prstGeom>
        </p:spPr>
        <p:txBody>
          <a:bodyPr/>
          <a:lstStyle/>
          <a:p>
            <a:endParaRPr lang="fr-FR">
              <a:solidFill>
                <a:srgbClr val="3C3C3E">
                  <a:tint val="75000"/>
                </a:srgbClr>
              </a:solidFill>
            </a:endParaRPr>
          </a:p>
        </p:txBody>
      </p:sp>
      <p:sp>
        <p:nvSpPr>
          <p:cNvPr id="3" name="Espace réservé du pied de page 2"/>
          <p:cNvSpPr>
            <a:spLocks noGrp="1"/>
          </p:cNvSpPr>
          <p:nvPr>
            <p:ph type="ftr" sz="quarter" idx="11"/>
          </p:nvPr>
        </p:nvSpPr>
        <p:spPr>
          <a:xfrm>
            <a:off x="3779912" y="6026400"/>
            <a:ext cx="3240360" cy="365125"/>
          </a:xfrm>
          <a:prstGeom prst="rect">
            <a:avLst/>
          </a:prstGeom>
        </p:spPr>
        <p:txBody>
          <a:bodyPr/>
          <a:lstStyle/>
          <a:p>
            <a:r>
              <a:rPr lang="fr-FR">
                <a:solidFill>
                  <a:srgbClr val="3C3C3E">
                    <a:tint val="75000"/>
                  </a:srgbClr>
                </a:solidFill>
              </a:rPr>
              <a:t>Marseille le 8/10 - Aix-en-Provence le 11/10 - Saint-Rémy-de-Provence le 14/10</a:t>
            </a:r>
          </a:p>
        </p:txBody>
      </p:sp>
      <p:sp>
        <p:nvSpPr>
          <p:cNvPr id="4" name="Espace réservé du numéro de diapositive 3"/>
          <p:cNvSpPr>
            <a:spLocks noGrp="1"/>
          </p:cNvSpPr>
          <p:nvPr>
            <p:ph type="sldNum" sz="quarter" idx="12"/>
          </p:nvPr>
        </p:nvSpPr>
        <p:spPr>
          <a:xfrm>
            <a:off x="467544" y="6026400"/>
            <a:ext cx="720080" cy="365125"/>
          </a:xfrm>
          <a:prstGeom prst="rect">
            <a:avLst/>
          </a:prstGeom>
        </p:spPr>
        <p:txBody>
          <a:bodyPr/>
          <a:lstStyle/>
          <a:p>
            <a:fld id="{4AD97CDD-324F-45DB-A3C4-580B11151A1A}" type="slidenum">
              <a:rPr lang="fr-FR" smtClean="0">
                <a:solidFill>
                  <a:srgbClr val="3C3C3E">
                    <a:tint val="75000"/>
                  </a:srgbClr>
                </a:solidFill>
              </a:rPr>
              <a:pPr/>
              <a:t>‹N°›</a:t>
            </a:fld>
            <a:endParaRPr lang="fr-FR">
              <a:solidFill>
                <a:srgbClr val="3C3C3E">
                  <a:tint val="75000"/>
                </a:srgbClr>
              </a:solidFill>
            </a:endParaRPr>
          </a:p>
        </p:txBody>
      </p:sp>
      <p:sp>
        <p:nvSpPr>
          <p:cNvPr id="5" name="Espace réservé du texte 13"/>
          <p:cNvSpPr txBox="1">
            <a:spLocks/>
          </p:cNvSpPr>
          <p:nvPr userDrawn="1"/>
        </p:nvSpPr>
        <p:spPr>
          <a:xfrm>
            <a:off x="7308000" y="6026400"/>
            <a:ext cx="1367384" cy="360362"/>
          </a:xfrm>
          <a:prstGeom prst="rect">
            <a:avLst/>
          </a:prstGeom>
        </p:spPr>
        <p:txBody>
          <a:bodyPr rIns="0" anchor="ctr">
            <a:noAutofit/>
          </a:bodyPr>
          <a:lstStyle>
            <a:lvl1pPr marL="0" indent="0" algn="l" defTabSz="914400" rtl="0" eaLnBrk="1" latinLnBrk="0" hangingPunct="1">
              <a:spcBef>
                <a:spcPct val="20000"/>
              </a:spcBef>
              <a:buClr>
                <a:schemeClr val="tx2"/>
              </a:buClr>
              <a:buSzPct val="100000"/>
              <a:buFont typeface="Wingdings" pitchFamily="2" charset="2"/>
              <a:buNone/>
              <a:defRPr lang="fr-FR" sz="1100" b="1" i="0" u="none" strike="noStrike" kern="1200" spc="100" baseline="0" smtClean="0">
                <a:solidFill>
                  <a:schemeClr val="tx2"/>
                </a:solidFill>
                <a:latin typeface="Arial" pitchFamily="34" charset="0"/>
                <a:ea typeface="+mn-ea"/>
                <a:cs typeface="Arial" pitchFamily="34" charset="0"/>
              </a:defRPr>
            </a:lvl1pPr>
            <a:lvl2pPr marL="4572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2pPr>
            <a:lvl3pPr marL="914400" marR="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sz="1100" b="1" kern="1200">
                <a:solidFill>
                  <a:schemeClr val="tx2"/>
                </a:solidFill>
                <a:latin typeface="Arial" pitchFamily="34" charset="0"/>
                <a:ea typeface="+mn-ea"/>
                <a:cs typeface="Arial" pitchFamily="34" charset="0"/>
              </a:defRPr>
            </a:lvl3pPr>
            <a:lvl4pPr marL="13716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1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004D9B"/>
              </a:buClr>
            </a:pPr>
            <a:r>
              <a:rPr>
                <a:solidFill>
                  <a:srgbClr val="004D9B"/>
                </a:solidFill>
              </a:rPr>
              <a:t>www.cdg13.com</a:t>
            </a:r>
          </a:p>
        </p:txBody>
      </p:sp>
    </p:spTree>
    <p:extLst>
      <p:ext uri="{BB962C8B-B14F-4D97-AF65-F5344CB8AC3E}">
        <p14:creationId xmlns:p14="http://schemas.microsoft.com/office/powerpoint/2010/main" val="188641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1"/>
            <a:ext cx="5111750" cy="5604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1"/>
            <a:ext cx="3008313" cy="44421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1403648" y="6026400"/>
            <a:ext cx="2133600" cy="365125"/>
          </a:xfrm>
          <a:prstGeom prst="rect">
            <a:avLst/>
          </a:prstGeom>
        </p:spPr>
        <p:txBody>
          <a:bodyPr/>
          <a:lstStyle/>
          <a:p>
            <a:endParaRPr lang="fr-FR">
              <a:solidFill>
                <a:srgbClr val="3C3C3E">
                  <a:tint val="75000"/>
                </a:srgbClr>
              </a:solidFill>
            </a:endParaRPr>
          </a:p>
        </p:txBody>
      </p:sp>
      <p:sp>
        <p:nvSpPr>
          <p:cNvPr id="6" name="Espace réservé du pied de page 5"/>
          <p:cNvSpPr>
            <a:spLocks noGrp="1"/>
          </p:cNvSpPr>
          <p:nvPr>
            <p:ph type="ftr" sz="quarter" idx="11"/>
          </p:nvPr>
        </p:nvSpPr>
        <p:spPr>
          <a:xfrm>
            <a:off x="3779912" y="6026400"/>
            <a:ext cx="3240360" cy="365125"/>
          </a:xfrm>
          <a:prstGeom prst="rect">
            <a:avLst/>
          </a:prstGeom>
        </p:spPr>
        <p:txBody>
          <a:bodyPr/>
          <a:lstStyle/>
          <a:p>
            <a:r>
              <a:rPr lang="fr-FR">
                <a:solidFill>
                  <a:srgbClr val="3C3C3E">
                    <a:tint val="75000"/>
                  </a:srgbClr>
                </a:solidFill>
              </a:rPr>
              <a:t>Marseille le 8/10 - Aix-en-Provence le 11/10 - Saint-Rémy-de-Provence le 14/10</a:t>
            </a:r>
          </a:p>
        </p:txBody>
      </p:sp>
      <p:sp>
        <p:nvSpPr>
          <p:cNvPr id="7" name="Espace réservé du numéro de diapositive 6"/>
          <p:cNvSpPr>
            <a:spLocks noGrp="1"/>
          </p:cNvSpPr>
          <p:nvPr>
            <p:ph type="sldNum" sz="quarter" idx="12"/>
          </p:nvPr>
        </p:nvSpPr>
        <p:spPr>
          <a:xfrm>
            <a:off x="467544" y="6026400"/>
            <a:ext cx="720080" cy="365125"/>
          </a:xfrm>
          <a:prstGeom prst="rect">
            <a:avLst/>
          </a:prstGeom>
        </p:spPr>
        <p:txBody>
          <a:bodyPr/>
          <a:lstStyle/>
          <a:p>
            <a:fld id="{4AD97CDD-324F-45DB-A3C4-580B11151A1A}" type="slidenum">
              <a:rPr lang="fr-FR" smtClean="0">
                <a:solidFill>
                  <a:srgbClr val="3C3C3E">
                    <a:tint val="75000"/>
                  </a:srgbClr>
                </a:solidFill>
              </a:rPr>
              <a:pPr/>
              <a:t>‹N°›</a:t>
            </a:fld>
            <a:endParaRPr lang="fr-FR">
              <a:solidFill>
                <a:srgbClr val="3C3C3E">
                  <a:tint val="75000"/>
                </a:srgbClr>
              </a:solidFill>
            </a:endParaRPr>
          </a:p>
        </p:txBody>
      </p:sp>
      <p:sp>
        <p:nvSpPr>
          <p:cNvPr id="8" name="Espace réservé du texte 13"/>
          <p:cNvSpPr txBox="1">
            <a:spLocks/>
          </p:cNvSpPr>
          <p:nvPr userDrawn="1"/>
        </p:nvSpPr>
        <p:spPr>
          <a:xfrm>
            <a:off x="7308304" y="6031163"/>
            <a:ext cx="1367384" cy="360362"/>
          </a:xfrm>
          <a:prstGeom prst="rect">
            <a:avLst/>
          </a:prstGeom>
        </p:spPr>
        <p:txBody>
          <a:bodyPr rIns="0" anchor="ctr">
            <a:noAutofit/>
          </a:bodyPr>
          <a:lstStyle>
            <a:lvl1pPr marL="0" indent="0" algn="l" defTabSz="914400" rtl="0" eaLnBrk="1" latinLnBrk="0" hangingPunct="1">
              <a:spcBef>
                <a:spcPct val="20000"/>
              </a:spcBef>
              <a:buClr>
                <a:schemeClr val="tx2"/>
              </a:buClr>
              <a:buSzPct val="100000"/>
              <a:buFont typeface="Wingdings" pitchFamily="2" charset="2"/>
              <a:buNone/>
              <a:defRPr lang="fr-FR" sz="1100" b="1" i="0" u="none" strike="noStrike" kern="1200" spc="100" baseline="0" smtClean="0">
                <a:solidFill>
                  <a:schemeClr val="tx2"/>
                </a:solidFill>
                <a:latin typeface="Arial" pitchFamily="34" charset="0"/>
                <a:ea typeface="+mn-ea"/>
                <a:cs typeface="Arial" pitchFamily="34" charset="0"/>
              </a:defRPr>
            </a:lvl1pPr>
            <a:lvl2pPr marL="4572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2pPr>
            <a:lvl3pPr marL="914400" marR="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sz="1100" b="1" kern="1200">
                <a:solidFill>
                  <a:schemeClr val="tx2"/>
                </a:solidFill>
                <a:latin typeface="Arial" pitchFamily="34" charset="0"/>
                <a:ea typeface="+mn-ea"/>
                <a:cs typeface="Arial" pitchFamily="34" charset="0"/>
              </a:defRPr>
            </a:lvl3pPr>
            <a:lvl4pPr marL="13716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1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004D9B"/>
              </a:buClr>
            </a:pPr>
            <a:r>
              <a:rPr>
                <a:solidFill>
                  <a:srgbClr val="004D9B"/>
                </a:solidFill>
              </a:rPr>
              <a:t>www.cdg13.com</a:t>
            </a:r>
          </a:p>
        </p:txBody>
      </p:sp>
    </p:spTree>
    <p:extLst>
      <p:ext uri="{BB962C8B-B14F-4D97-AF65-F5344CB8AC3E}">
        <p14:creationId xmlns:p14="http://schemas.microsoft.com/office/powerpoint/2010/main" val="329439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7"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9"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2870051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653136"/>
            <a:ext cx="5486400" cy="576064"/>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3896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01208"/>
            <a:ext cx="5486400" cy="648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1403648" y="6026400"/>
            <a:ext cx="2133600" cy="365125"/>
          </a:xfrm>
          <a:prstGeom prst="rect">
            <a:avLst/>
          </a:prstGeom>
        </p:spPr>
        <p:txBody>
          <a:bodyPr/>
          <a:lstStyle/>
          <a:p>
            <a:endParaRPr lang="fr-FR">
              <a:solidFill>
                <a:srgbClr val="3C3C3E">
                  <a:tint val="75000"/>
                </a:srgbClr>
              </a:solidFill>
            </a:endParaRPr>
          </a:p>
        </p:txBody>
      </p:sp>
      <p:sp>
        <p:nvSpPr>
          <p:cNvPr id="6" name="Espace réservé du pied de page 5"/>
          <p:cNvSpPr>
            <a:spLocks noGrp="1"/>
          </p:cNvSpPr>
          <p:nvPr>
            <p:ph type="ftr" sz="quarter" idx="11"/>
          </p:nvPr>
        </p:nvSpPr>
        <p:spPr>
          <a:xfrm>
            <a:off x="3779912" y="6026400"/>
            <a:ext cx="3240360" cy="365125"/>
          </a:xfrm>
          <a:prstGeom prst="rect">
            <a:avLst/>
          </a:prstGeom>
        </p:spPr>
        <p:txBody>
          <a:bodyPr/>
          <a:lstStyle/>
          <a:p>
            <a:r>
              <a:rPr lang="fr-FR">
                <a:solidFill>
                  <a:srgbClr val="3C3C3E">
                    <a:tint val="75000"/>
                  </a:srgbClr>
                </a:solidFill>
              </a:rPr>
              <a:t>Marseille le 8/10 - Aix-en-Provence le 11/10 - Saint-Rémy-de-Provence le 14/10</a:t>
            </a:r>
          </a:p>
        </p:txBody>
      </p:sp>
      <p:sp>
        <p:nvSpPr>
          <p:cNvPr id="7" name="Espace réservé du numéro de diapositive 6"/>
          <p:cNvSpPr>
            <a:spLocks noGrp="1"/>
          </p:cNvSpPr>
          <p:nvPr>
            <p:ph type="sldNum" sz="quarter" idx="12"/>
          </p:nvPr>
        </p:nvSpPr>
        <p:spPr>
          <a:xfrm>
            <a:off x="467544" y="6026400"/>
            <a:ext cx="720080" cy="365125"/>
          </a:xfrm>
          <a:prstGeom prst="rect">
            <a:avLst/>
          </a:prstGeom>
        </p:spPr>
        <p:txBody>
          <a:bodyPr/>
          <a:lstStyle/>
          <a:p>
            <a:fld id="{4AD97CDD-324F-45DB-A3C4-580B11151A1A}" type="slidenum">
              <a:rPr lang="fr-FR" smtClean="0">
                <a:solidFill>
                  <a:srgbClr val="3C3C3E">
                    <a:tint val="75000"/>
                  </a:srgbClr>
                </a:solidFill>
              </a:rPr>
              <a:pPr/>
              <a:t>‹N°›</a:t>
            </a:fld>
            <a:endParaRPr lang="fr-FR">
              <a:solidFill>
                <a:srgbClr val="3C3C3E">
                  <a:tint val="75000"/>
                </a:srgbClr>
              </a:solidFill>
            </a:endParaRPr>
          </a:p>
        </p:txBody>
      </p:sp>
      <p:sp>
        <p:nvSpPr>
          <p:cNvPr id="8" name="Espace réservé du texte 13"/>
          <p:cNvSpPr txBox="1">
            <a:spLocks/>
          </p:cNvSpPr>
          <p:nvPr userDrawn="1"/>
        </p:nvSpPr>
        <p:spPr>
          <a:xfrm>
            <a:off x="7308304" y="6031163"/>
            <a:ext cx="1367384" cy="360362"/>
          </a:xfrm>
          <a:prstGeom prst="rect">
            <a:avLst/>
          </a:prstGeom>
        </p:spPr>
        <p:txBody>
          <a:bodyPr rIns="0" anchor="ctr">
            <a:noAutofit/>
          </a:bodyPr>
          <a:lstStyle>
            <a:lvl1pPr marL="0" indent="0" algn="l" defTabSz="914400" rtl="0" eaLnBrk="1" latinLnBrk="0" hangingPunct="1">
              <a:spcBef>
                <a:spcPct val="20000"/>
              </a:spcBef>
              <a:buClr>
                <a:schemeClr val="tx2"/>
              </a:buClr>
              <a:buSzPct val="100000"/>
              <a:buFont typeface="Wingdings" pitchFamily="2" charset="2"/>
              <a:buNone/>
              <a:defRPr lang="fr-FR" sz="1100" b="1" i="0" u="none" strike="noStrike" kern="1200" spc="100" baseline="0" smtClean="0">
                <a:solidFill>
                  <a:schemeClr val="tx2"/>
                </a:solidFill>
                <a:latin typeface="Arial" pitchFamily="34" charset="0"/>
                <a:ea typeface="+mn-ea"/>
                <a:cs typeface="Arial" pitchFamily="34" charset="0"/>
              </a:defRPr>
            </a:lvl1pPr>
            <a:lvl2pPr marL="4572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2pPr>
            <a:lvl3pPr marL="914400" marR="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sz="1100" b="1" kern="1200">
                <a:solidFill>
                  <a:schemeClr val="tx2"/>
                </a:solidFill>
                <a:latin typeface="Arial" pitchFamily="34" charset="0"/>
                <a:ea typeface="+mn-ea"/>
                <a:cs typeface="Arial" pitchFamily="34" charset="0"/>
              </a:defRPr>
            </a:lvl3pPr>
            <a:lvl4pPr marL="13716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1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004D9B"/>
              </a:buClr>
            </a:pPr>
            <a:r>
              <a:rPr>
                <a:solidFill>
                  <a:srgbClr val="004D9B"/>
                </a:solidFill>
              </a:rPr>
              <a:t>www.cdg13.com</a:t>
            </a:r>
          </a:p>
        </p:txBody>
      </p:sp>
    </p:spTree>
    <p:extLst>
      <p:ext uri="{BB962C8B-B14F-4D97-AF65-F5344CB8AC3E}">
        <p14:creationId xmlns:p14="http://schemas.microsoft.com/office/powerpoint/2010/main" val="361534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a:xfrm>
            <a:off x="457200" y="1052737"/>
            <a:ext cx="8229600" cy="48965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1403648" y="6026400"/>
            <a:ext cx="2133600" cy="365125"/>
          </a:xfrm>
          <a:prstGeom prst="rect">
            <a:avLst/>
          </a:prstGeom>
        </p:spPr>
        <p:txBody>
          <a:bodyPr/>
          <a:lstStyle/>
          <a:p>
            <a:endParaRPr lang="fr-FR">
              <a:solidFill>
                <a:srgbClr val="3C3C3E">
                  <a:tint val="75000"/>
                </a:srgbClr>
              </a:solidFill>
            </a:endParaRPr>
          </a:p>
        </p:txBody>
      </p:sp>
      <p:sp>
        <p:nvSpPr>
          <p:cNvPr id="5" name="Espace réservé du pied de page 4"/>
          <p:cNvSpPr>
            <a:spLocks noGrp="1"/>
          </p:cNvSpPr>
          <p:nvPr>
            <p:ph type="ftr" sz="quarter" idx="11"/>
          </p:nvPr>
        </p:nvSpPr>
        <p:spPr>
          <a:xfrm>
            <a:off x="3779912" y="6026400"/>
            <a:ext cx="3240360" cy="365125"/>
          </a:xfrm>
          <a:prstGeom prst="rect">
            <a:avLst/>
          </a:prstGeom>
        </p:spPr>
        <p:txBody>
          <a:bodyPr/>
          <a:lstStyle/>
          <a:p>
            <a:r>
              <a:rPr lang="fr-FR">
                <a:solidFill>
                  <a:srgbClr val="3C3C3E">
                    <a:tint val="75000"/>
                  </a:srgbClr>
                </a:solidFill>
              </a:rPr>
              <a:t>Marseille le 8/10 - Aix-en-Provence le 11/10 - Saint-Rémy-de-Provence le 14/10</a:t>
            </a:r>
          </a:p>
        </p:txBody>
      </p:sp>
      <p:sp>
        <p:nvSpPr>
          <p:cNvPr id="6" name="Espace réservé du numéro de diapositive 5"/>
          <p:cNvSpPr>
            <a:spLocks noGrp="1"/>
          </p:cNvSpPr>
          <p:nvPr>
            <p:ph type="sldNum" sz="quarter" idx="12"/>
          </p:nvPr>
        </p:nvSpPr>
        <p:spPr>
          <a:xfrm>
            <a:off x="467544" y="6026400"/>
            <a:ext cx="720080" cy="365125"/>
          </a:xfrm>
          <a:prstGeom prst="rect">
            <a:avLst/>
          </a:prstGeom>
        </p:spPr>
        <p:txBody>
          <a:bodyPr/>
          <a:lstStyle/>
          <a:p>
            <a:fld id="{4AD97CDD-324F-45DB-A3C4-580B11151A1A}" type="slidenum">
              <a:rPr lang="fr-FR" smtClean="0">
                <a:solidFill>
                  <a:srgbClr val="3C3C3E">
                    <a:tint val="75000"/>
                  </a:srgbClr>
                </a:solidFill>
              </a:rPr>
              <a:pPr/>
              <a:t>‹N°›</a:t>
            </a:fld>
            <a:endParaRPr lang="fr-FR">
              <a:solidFill>
                <a:srgbClr val="3C3C3E">
                  <a:tint val="75000"/>
                </a:srgbClr>
              </a:solidFill>
            </a:endParaRPr>
          </a:p>
        </p:txBody>
      </p:sp>
      <p:sp>
        <p:nvSpPr>
          <p:cNvPr id="7" name="Espace réservé du texte 13"/>
          <p:cNvSpPr txBox="1">
            <a:spLocks/>
          </p:cNvSpPr>
          <p:nvPr userDrawn="1"/>
        </p:nvSpPr>
        <p:spPr>
          <a:xfrm>
            <a:off x="7308304" y="6031163"/>
            <a:ext cx="1367384" cy="360362"/>
          </a:xfrm>
          <a:prstGeom prst="rect">
            <a:avLst/>
          </a:prstGeom>
        </p:spPr>
        <p:txBody>
          <a:bodyPr rIns="0" anchor="ctr">
            <a:noAutofit/>
          </a:bodyPr>
          <a:lstStyle>
            <a:lvl1pPr marL="0" indent="0" algn="l" defTabSz="914400" rtl="0" eaLnBrk="1" latinLnBrk="0" hangingPunct="1">
              <a:spcBef>
                <a:spcPct val="20000"/>
              </a:spcBef>
              <a:buClr>
                <a:schemeClr val="tx2"/>
              </a:buClr>
              <a:buSzPct val="100000"/>
              <a:buFont typeface="Wingdings" pitchFamily="2" charset="2"/>
              <a:buNone/>
              <a:defRPr lang="fr-FR" sz="1100" b="1" i="0" u="none" strike="noStrike" kern="1200" spc="100" baseline="0" smtClean="0">
                <a:solidFill>
                  <a:schemeClr val="tx2"/>
                </a:solidFill>
                <a:latin typeface="Arial" pitchFamily="34" charset="0"/>
                <a:ea typeface="+mn-ea"/>
                <a:cs typeface="Arial" pitchFamily="34" charset="0"/>
              </a:defRPr>
            </a:lvl1pPr>
            <a:lvl2pPr marL="4572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2pPr>
            <a:lvl3pPr marL="914400" marR="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sz="1100" b="1" kern="1200">
                <a:solidFill>
                  <a:schemeClr val="tx2"/>
                </a:solidFill>
                <a:latin typeface="Arial" pitchFamily="34" charset="0"/>
                <a:ea typeface="+mn-ea"/>
                <a:cs typeface="Arial" pitchFamily="34" charset="0"/>
              </a:defRPr>
            </a:lvl3pPr>
            <a:lvl4pPr marL="13716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1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004D9B"/>
              </a:buClr>
            </a:pPr>
            <a:r>
              <a:rPr>
                <a:solidFill>
                  <a:srgbClr val="004D9B"/>
                </a:solidFill>
              </a:rPr>
              <a:t>www.cdg13.com</a:t>
            </a:r>
          </a:p>
        </p:txBody>
      </p:sp>
    </p:spTree>
    <p:extLst>
      <p:ext uri="{BB962C8B-B14F-4D97-AF65-F5344CB8AC3E}">
        <p14:creationId xmlns:p14="http://schemas.microsoft.com/office/powerpoint/2010/main" val="273802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60263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68000" y="274639"/>
            <a:ext cx="6019800" cy="560263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1403648" y="6026400"/>
            <a:ext cx="2133600" cy="365125"/>
          </a:xfrm>
          <a:prstGeom prst="rect">
            <a:avLst/>
          </a:prstGeom>
        </p:spPr>
        <p:txBody>
          <a:bodyPr/>
          <a:lstStyle/>
          <a:p>
            <a:endParaRPr lang="fr-FR">
              <a:solidFill>
                <a:srgbClr val="3C3C3E">
                  <a:tint val="75000"/>
                </a:srgbClr>
              </a:solidFill>
            </a:endParaRPr>
          </a:p>
        </p:txBody>
      </p:sp>
      <p:sp>
        <p:nvSpPr>
          <p:cNvPr id="5" name="Espace réservé du pied de page 4"/>
          <p:cNvSpPr>
            <a:spLocks noGrp="1"/>
          </p:cNvSpPr>
          <p:nvPr>
            <p:ph type="ftr" sz="quarter" idx="11"/>
          </p:nvPr>
        </p:nvSpPr>
        <p:spPr>
          <a:xfrm>
            <a:off x="3779912" y="6026400"/>
            <a:ext cx="3384376" cy="365125"/>
          </a:xfrm>
          <a:prstGeom prst="rect">
            <a:avLst/>
          </a:prstGeom>
        </p:spPr>
        <p:txBody>
          <a:bodyPr/>
          <a:lstStyle/>
          <a:p>
            <a:r>
              <a:rPr lang="fr-FR">
                <a:solidFill>
                  <a:srgbClr val="3C3C3E">
                    <a:tint val="75000"/>
                  </a:srgbClr>
                </a:solidFill>
              </a:rPr>
              <a:t>Marseille le 8/10 - Aix-en-Provence le 11/10 - Saint-Rémy-de-Provence le 14/10</a:t>
            </a:r>
          </a:p>
        </p:txBody>
      </p:sp>
      <p:sp>
        <p:nvSpPr>
          <p:cNvPr id="6" name="Espace réservé du numéro de diapositive 5"/>
          <p:cNvSpPr>
            <a:spLocks noGrp="1"/>
          </p:cNvSpPr>
          <p:nvPr>
            <p:ph type="sldNum" sz="quarter" idx="12"/>
          </p:nvPr>
        </p:nvSpPr>
        <p:spPr>
          <a:xfrm>
            <a:off x="467544" y="6026400"/>
            <a:ext cx="720080" cy="365125"/>
          </a:xfrm>
          <a:prstGeom prst="rect">
            <a:avLst/>
          </a:prstGeom>
        </p:spPr>
        <p:txBody>
          <a:bodyPr/>
          <a:lstStyle/>
          <a:p>
            <a:fld id="{4AD97CDD-324F-45DB-A3C4-580B11151A1A}" type="slidenum">
              <a:rPr lang="fr-FR" smtClean="0">
                <a:solidFill>
                  <a:srgbClr val="3C3C3E">
                    <a:tint val="75000"/>
                  </a:srgbClr>
                </a:solidFill>
              </a:rPr>
              <a:pPr/>
              <a:t>‹N°›</a:t>
            </a:fld>
            <a:endParaRPr lang="fr-FR">
              <a:solidFill>
                <a:srgbClr val="3C3C3E">
                  <a:tint val="75000"/>
                </a:srgbClr>
              </a:solidFill>
            </a:endParaRPr>
          </a:p>
        </p:txBody>
      </p:sp>
      <p:sp>
        <p:nvSpPr>
          <p:cNvPr id="7" name="Espace réservé du texte 13"/>
          <p:cNvSpPr txBox="1">
            <a:spLocks/>
          </p:cNvSpPr>
          <p:nvPr userDrawn="1"/>
        </p:nvSpPr>
        <p:spPr>
          <a:xfrm>
            <a:off x="7308304" y="6026400"/>
            <a:ext cx="1367384" cy="360362"/>
          </a:xfrm>
          <a:prstGeom prst="rect">
            <a:avLst/>
          </a:prstGeom>
        </p:spPr>
        <p:txBody>
          <a:bodyPr rIns="0" anchor="ctr">
            <a:noAutofit/>
          </a:bodyPr>
          <a:lstStyle>
            <a:lvl1pPr marL="0" indent="0" algn="l" defTabSz="914400" rtl="0" eaLnBrk="1" latinLnBrk="0" hangingPunct="1">
              <a:spcBef>
                <a:spcPct val="20000"/>
              </a:spcBef>
              <a:buClr>
                <a:schemeClr val="tx2"/>
              </a:buClr>
              <a:buSzPct val="100000"/>
              <a:buFont typeface="Wingdings" pitchFamily="2" charset="2"/>
              <a:buNone/>
              <a:defRPr lang="fr-FR" sz="1100" b="1" i="0" u="none" strike="noStrike" kern="1200" spc="100" baseline="0" smtClean="0">
                <a:solidFill>
                  <a:schemeClr val="tx2"/>
                </a:solidFill>
                <a:latin typeface="Arial" pitchFamily="34" charset="0"/>
                <a:ea typeface="+mn-ea"/>
                <a:cs typeface="Arial" pitchFamily="34" charset="0"/>
              </a:defRPr>
            </a:lvl1pPr>
            <a:lvl2pPr marL="4572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2pPr>
            <a:lvl3pPr marL="914400" marR="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sz="1100" b="1" kern="1200">
                <a:solidFill>
                  <a:schemeClr val="tx2"/>
                </a:solidFill>
                <a:latin typeface="Arial" pitchFamily="34" charset="0"/>
                <a:ea typeface="+mn-ea"/>
                <a:cs typeface="Arial" pitchFamily="34" charset="0"/>
              </a:defRPr>
            </a:lvl3pPr>
            <a:lvl4pPr marL="1371600" indent="0" algn="l" defTabSz="914400" rtl="0" eaLnBrk="1" latinLnBrk="0" hangingPunct="1">
              <a:spcBef>
                <a:spcPct val="20000"/>
              </a:spcBef>
              <a:buClr>
                <a:schemeClr val="tx2"/>
              </a:buClr>
              <a:buFont typeface="Wingdings" pitchFamily="2" charset="2"/>
              <a:buNone/>
              <a:defRPr sz="1100" b="1" kern="1200">
                <a:solidFill>
                  <a:schemeClr val="tx2"/>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1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Clr>
                <a:srgbClr val="004D9B"/>
              </a:buClr>
            </a:pPr>
            <a:r>
              <a:rPr>
                <a:solidFill>
                  <a:srgbClr val="004D9B"/>
                </a:solidFill>
              </a:rPr>
              <a:t>www.cdg13.com</a:t>
            </a:r>
          </a:p>
        </p:txBody>
      </p:sp>
    </p:spTree>
    <p:extLst>
      <p:ext uri="{BB962C8B-B14F-4D97-AF65-F5344CB8AC3E}">
        <p14:creationId xmlns:p14="http://schemas.microsoft.com/office/powerpoint/2010/main" val="68085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7"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9"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321844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10"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67742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11" name="Espace réservé du texte 13"/>
          <p:cNvSpPr txBox="1">
            <a:spLocks/>
          </p:cNvSpPr>
          <p:nvPr userDrawn="1"/>
        </p:nvSpPr>
        <p:spPr>
          <a:xfrm>
            <a:off x="5243572" y="6406406"/>
            <a:ext cx="3271778" cy="365125"/>
          </a:xfrm>
          <a:prstGeom prst="rect">
            <a:avLst/>
          </a:prstGeom>
        </p:spPr>
        <p:txBody>
          <a:bodyPr rIns="0"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fontAlgn="base" hangingPunct="1">
              <a:spcBef>
                <a:spcPct val="20000"/>
              </a:spcBef>
              <a:spcAft>
                <a:spcPct val="0"/>
              </a:spcAft>
              <a:buClr>
                <a:srgbClr val="004D9B"/>
              </a:buClr>
              <a:buSzPct val="100000"/>
              <a:buFont typeface="Wingdings" pitchFamily="2" charset="2"/>
              <a:buNone/>
              <a:defRPr/>
            </a:pPr>
            <a:r>
              <a:rPr lang="fr-FR" altLang="fr-FR" sz="900" b="1" kern="1200">
                <a:solidFill>
                  <a:srgbClr val="004D9B"/>
                </a:solidFill>
                <a:cs typeface="Arial" pitchFamily="34" charset="0"/>
              </a:rPr>
              <a:t>www.cdg13.com -</a:t>
            </a:r>
            <a:r>
              <a:rPr lang="fr-FR" altLang="fr-FR" sz="900" b="1" kern="1200" baseline="0">
                <a:solidFill>
                  <a:srgbClr val="004D9B"/>
                </a:solidFill>
                <a:cs typeface="Arial" pitchFamily="34" charset="0"/>
              </a:rPr>
              <a:t> </a:t>
            </a:r>
            <a:r>
              <a:rPr lang="fr-FR" altLang="fr-FR" sz="900" b="1" kern="1200">
                <a:solidFill>
                  <a:srgbClr val="004D9B"/>
                </a:solidFill>
                <a:cs typeface="Arial" pitchFamily="34" charset="0"/>
              </a:rPr>
              <a:t>www.cnfpt.com</a:t>
            </a:r>
            <a:r>
              <a:rPr lang="fr-FR" altLang="fr-FR" sz="900" b="1" kern="1200" baseline="0">
                <a:solidFill>
                  <a:srgbClr val="004D9B"/>
                </a:solidFill>
                <a:cs typeface="Arial" pitchFamily="34" charset="0"/>
              </a:rPr>
              <a:t> - </a:t>
            </a:r>
            <a:r>
              <a:rPr lang="fr-FR" altLang="fr-FR" sz="900" b="1" kern="1200">
                <a:solidFill>
                  <a:srgbClr val="004D9B"/>
                </a:solidFill>
                <a:cs typeface="Arial" pitchFamily="34" charset="0"/>
              </a:rPr>
              <a:t>www.amf.asso.fr</a:t>
            </a:r>
          </a:p>
        </p:txBody>
      </p:sp>
      <p:sp>
        <p:nvSpPr>
          <p:cNvPr id="12"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203010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8"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86638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7"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65758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8"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9" name="Espace réservé du texte 13"/>
          <p:cNvSpPr txBox="1">
            <a:spLocks/>
          </p:cNvSpPr>
          <p:nvPr userDrawn="1"/>
        </p:nvSpPr>
        <p:spPr>
          <a:xfrm>
            <a:off x="5243572" y="6406406"/>
            <a:ext cx="3271778" cy="365125"/>
          </a:xfrm>
          <a:prstGeom prst="rect">
            <a:avLst/>
          </a:prstGeom>
        </p:spPr>
        <p:txBody>
          <a:bodyPr rIns="0"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fontAlgn="base" hangingPunct="1">
              <a:spcBef>
                <a:spcPct val="20000"/>
              </a:spcBef>
              <a:spcAft>
                <a:spcPct val="0"/>
              </a:spcAft>
              <a:buClr>
                <a:srgbClr val="004D9B"/>
              </a:buClr>
              <a:buSzPct val="100000"/>
              <a:buFont typeface="Wingdings" pitchFamily="2" charset="2"/>
              <a:buNone/>
              <a:defRPr/>
            </a:pPr>
            <a:r>
              <a:rPr lang="fr-FR" altLang="fr-FR" sz="900" b="1" kern="1200">
                <a:solidFill>
                  <a:srgbClr val="004D9B"/>
                </a:solidFill>
                <a:cs typeface="Arial" pitchFamily="34" charset="0"/>
              </a:rPr>
              <a:t>www.cdg13.com -</a:t>
            </a:r>
            <a:r>
              <a:rPr lang="fr-FR" altLang="fr-FR" sz="900" b="1" kern="1200" baseline="0">
                <a:solidFill>
                  <a:srgbClr val="004D9B"/>
                </a:solidFill>
                <a:cs typeface="Arial" pitchFamily="34" charset="0"/>
              </a:rPr>
              <a:t> </a:t>
            </a:r>
            <a:r>
              <a:rPr lang="fr-FR" altLang="fr-FR" sz="900" b="1" kern="1200">
                <a:solidFill>
                  <a:srgbClr val="004D9B"/>
                </a:solidFill>
                <a:cs typeface="Arial" pitchFamily="34" charset="0"/>
              </a:rPr>
              <a:t>www.cnfpt.com</a:t>
            </a:r>
            <a:r>
              <a:rPr lang="fr-FR" altLang="fr-FR" sz="900" b="1" kern="1200" baseline="0">
                <a:solidFill>
                  <a:srgbClr val="004D9B"/>
                </a:solidFill>
                <a:cs typeface="Arial" pitchFamily="34" charset="0"/>
              </a:rPr>
              <a:t> - </a:t>
            </a:r>
            <a:r>
              <a:rPr lang="fr-FR" altLang="fr-FR" sz="900" b="1" kern="1200">
                <a:solidFill>
                  <a:srgbClr val="004D9B"/>
                </a:solidFill>
                <a:cs typeface="Arial" pitchFamily="34" charset="0"/>
              </a:rPr>
              <a:t>www.amf.asso.fr</a:t>
            </a:r>
          </a:p>
        </p:txBody>
      </p:sp>
      <p:sp>
        <p:nvSpPr>
          <p:cNvPr id="10"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275045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8" name="Slide Number Placeholder 5"/>
          <p:cNvSpPr>
            <a:spLocks noGrp="1"/>
          </p:cNvSpPr>
          <p:nvPr>
            <p:ph type="sldNum" sz="quarter" idx="12"/>
          </p:nvPr>
        </p:nvSpPr>
        <p:spPr>
          <a:xfrm>
            <a:off x="628650" y="6406407"/>
            <a:ext cx="533176" cy="365125"/>
          </a:xfr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10" name="Espace réservé du pied de page 3"/>
          <p:cNvSpPr>
            <a:spLocks noGrp="1"/>
          </p:cNvSpPr>
          <p:nvPr>
            <p:ph type="ftr" sz="quarter" idx="11"/>
          </p:nvPr>
        </p:nvSpPr>
        <p:spPr>
          <a:xfrm>
            <a:off x="1231316" y="6406406"/>
            <a:ext cx="4265218" cy="365125"/>
          </a:xfr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386384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Slide Number Placeholder 5"/>
          <p:cNvSpPr>
            <a:spLocks noGrp="1"/>
          </p:cNvSpPr>
          <p:nvPr>
            <p:ph type="sldNum" sz="quarter" idx="4"/>
          </p:nvPr>
        </p:nvSpPr>
        <p:spPr>
          <a:xfrm>
            <a:off x="628650" y="6406407"/>
            <a:ext cx="533176" cy="365125"/>
          </a:xfrm>
          <a:prstGeom prst="rect">
            <a:avLst/>
          </a:prstGeo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8" name="Espace réservé du texte 13"/>
          <p:cNvSpPr txBox="1">
            <a:spLocks/>
          </p:cNvSpPr>
          <p:nvPr userDrawn="1"/>
        </p:nvSpPr>
        <p:spPr>
          <a:xfrm>
            <a:off x="5243572" y="6406406"/>
            <a:ext cx="3271778" cy="365125"/>
          </a:xfrm>
          <a:prstGeom prst="rect">
            <a:avLst/>
          </a:prstGeom>
        </p:spPr>
        <p:txBody>
          <a:bodyPr rIns="0"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fontAlgn="base" hangingPunct="1">
              <a:spcBef>
                <a:spcPct val="20000"/>
              </a:spcBef>
              <a:spcAft>
                <a:spcPct val="0"/>
              </a:spcAft>
              <a:buClr>
                <a:srgbClr val="004D9B"/>
              </a:buClr>
              <a:buSzPct val="100000"/>
              <a:buFont typeface="Wingdings" pitchFamily="2" charset="2"/>
              <a:buNone/>
              <a:defRPr/>
            </a:pPr>
            <a:r>
              <a:rPr lang="fr-FR" altLang="fr-FR" sz="900" b="1" kern="1200">
                <a:solidFill>
                  <a:srgbClr val="004D9B"/>
                </a:solidFill>
                <a:cs typeface="Arial" pitchFamily="34" charset="0"/>
              </a:rPr>
              <a:t>www.cdg13.com -</a:t>
            </a:r>
            <a:r>
              <a:rPr lang="fr-FR" altLang="fr-FR" sz="900" b="1" kern="1200" baseline="0">
                <a:solidFill>
                  <a:srgbClr val="004D9B"/>
                </a:solidFill>
                <a:cs typeface="Arial" pitchFamily="34" charset="0"/>
              </a:rPr>
              <a:t> </a:t>
            </a:r>
            <a:r>
              <a:rPr lang="fr-FR" altLang="fr-FR" sz="900" b="1" kern="1200">
                <a:solidFill>
                  <a:srgbClr val="004D9B"/>
                </a:solidFill>
                <a:cs typeface="Arial" pitchFamily="34" charset="0"/>
              </a:rPr>
              <a:t>www.cnfpt.com</a:t>
            </a:r>
            <a:r>
              <a:rPr lang="fr-FR" altLang="fr-FR" sz="900" b="1" kern="1200" baseline="0">
                <a:solidFill>
                  <a:srgbClr val="004D9B"/>
                </a:solidFill>
                <a:cs typeface="Arial" pitchFamily="34" charset="0"/>
              </a:rPr>
              <a:t> - </a:t>
            </a:r>
            <a:r>
              <a:rPr lang="fr-FR" altLang="fr-FR" sz="900" b="1" kern="1200">
                <a:solidFill>
                  <a:srgbClr val="004D9B"/>
                </a:solidFill>
                <a:cs typeface="Arial" pitchFamily="34" charset="0"/>
              </a:rPr>
              <a:t>www.amf.asso.fr</a:t>
            </a:r>
          </a:p>
        </p:txBody>
      </p:sp>
      <p:sp>
        <p:nvSpPr>
          <p:cNvPr id="9" name="Espace réservé du pied de page 3"/>
          <p:cNvSpPr>
            <a:spLocks noGrp="1"/>
          </p:cNvSpPr>
          <p:nvPr>
            <p:ph type="ftr" sz="quarter" idx="3"/>
          </p:nvPr>
        </p:nvSpPr>
        <p:spPr>
          <a:xfrm>
            <a:off x="1231316" y="6406406"/>
            <a:ext cx="4265218" cy="365125"/>
          </a:xfrm>
          <a:prstGeom prst="rect">
            <a:avLst/>
          </a:prstGeo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139849125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Slide Number Placeholder 5"/>
          <p:cNvSpPr>
            <a:spLocks noGrp="1"/>
          </p:cNvSpPr>
          <p:nvPr>
            <p:ph type="sldNum" sz="quarter" idx="4"/>
          </p:nvPr>
        </p:nvSpPr>
        <p:spPr>
          <a:xfrm>
            <a:off x="628650" y="6406407"/>
            <a:ext cx="533176" cy="365125"/>
          </a:xfrm>
          <a:prstGeom prst="rect">
            <a:avLst/>
          </a:prstGeo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8" name="Espace réservé du texte 13"/>
          <p:cNvSpPr txBox="1">
            <a:spLocks/>
          </p:cNvSpPr>
          <p:nvPr userDrawn="1"/>
        </p:nvSpPr>
        <p:spPr>
          <a:xfrm>
            <a:off x="5243572" y="6406406"/>
            <a:ext cx="3271778" cy="365125"/>
          </a:xfrm>
          <a:prstGeom prst="rect">
            <a:avLst/>
          </a:prstGeom>
        </p:spPr>
        <p:txBody>
          <a:bodyPr rIns="0"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fontAlgn="base" hangingPunct="1">
              <a:spcBef>
                <a:spcPct val="20000"/>
              </a:spcBef>
              <a:spcAft>
                <a:spcPct val="0"/>
              </a:spcAft>
              <a:buClr>
                <a:srgbClr val="004D9B"/>
              </a:buClr>
              <a:buSzPct val="100000"/>
              <a:buFont typeface="Wingdings" pitchFamily="2" charset="2"/>
              <a:buNone/>
              <a:defRPr/>
            </a:pPr>
            <a:r>
              <a:rPr lang="fr-FR" altLang="fr-FR" sz="900" b="1" kern="1200">
                <a:solidFill>
                  <a:srgbClr val="004D9B"/>
                </a:solidFill>
                <a:cs typeface="Arial" pitchFamily="34" charset="0"/>
              </a:rPr>
              <a:t>www.cdg13.com -</a:t>
            </a:r>
            <a:r>
              <a:rPr lang="fr-FR" altLang="fr-FR" sz="900" b="1" kern="1200" baseline="0">
                <a:solidFill>
                  <a:srgbClr val="004D9B"/>
                </a:solidFill>
                <a:cs typeface="Arial" pitchFamily="34" charset="0"/>
              </a:rPr>
              <a:t> </a:t>
            </a:r>
            <a:r>
              <a:rPr lang="fr-FR" altLang="fr-FR" sz="900" b="1" kern="1200">
                <a:solidFill>
                  <a:srgbClr val="004D9B"/>
                </a:solidFill>
                <a:cs typeface="Arial" pitchFamily="34" charset="0"/>
              </a:rPr>
              <a:t>www.cnfpt.com</a:t>
            </a:r>
            <a:r>
              <a:rPr lang="fr-FR" altLang="fr-FR" sz="900" b="1" kern="1200" baseline="0">
                <a:solidFill>
                  <a:srgbClr val="004D9B"/>
                </a:solidFill>
                <a:cs typeface="Arial" pitchFamily="34" charset="0"/>
              </a:rPr>
              <a:t> - </a:t>
            </a:r>
            <a:r>
              <a:rPr lang="fr-FR" altLang="fr-FR" sz="900" b="1" kern="1200">
                <a:solidFill>
                  <a:srgbClr val="004D9B"/>
                </a:solidFill>
                <a:cs typeface="Arial" pitchFamily="34" charset="0"/>
              </a:rPr>
              <a:t>www.amf.asso.fr</a:t>
            </a:r>
          </a:p>
        </p:txBody>
      </p:sp>
      <p:sp>
        <p:nvSpPr>
          <p:cNvPr id="9" name="Espace réservé du pied de page 3"/>
          <p:cNvSpPr>
            <a:spLocks noGrp="1"/>
          </p:cNvSpPr>
          <p:nvPr>
            <p:ph type="ftr" sz="quarter" idx="3"/>
          </p:nvPr>
        </p:nvSpPr>
        <p:spPr>
          <a:xfrm>
            <a:off x="1231316" y="6406406"/>
            <a:ext cx="4265218" cy="365125"/>
          </a:xfrm>
          <a:prstGeom prst="rect">
            <a:avLst/>
          </a:prstGeo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32545191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8000" y="468000"/>
            <a:ext cx="8229600" cy="468000"/>
          </a:xfrm>
          <a:prstGeom prst="rect">
            <a:avLst/>
          </a:prstGeom>
        </p:spPr>
        <p:txBody>
          <a:bodyPr vert="horz" lIns="91440" tIns="45720" rIns="91440" bIns="45720" rtlCol="0" anchor="ctr">
            <a:normAutofit/>
          </a:bodyPr>
          <a:lstStyle/>
          <a:p>
            <a:endParaRPr lang="fr-FR"/>
          </a:p>
        </p:txBody>
      </p:sp>
      <p:sp>
        <p:nvSpPr>
          <p:cNvPr id="3" name="Espace réservé du texte 2"/>
          <p:cNvSpPr>
            <a:spLocks noGrp="1"/>
          </p:cNvSpPr>
          <p:nvPr>
            <p:ph type="body" idx="1"/>
          </p:nvPr>
        </p:nvSpPr>
        <p:spPr>
          <a:xfrm>
            <a:off x="457200" y="1052736"/>
            <a:ext cx="8229600" cy="507342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Slide Number Placeholder 5"/>
          <p:cNvSpPr>
            <a:spLocks noGrp="1"/>
          </p:cNvSpPr>
          <p:nvPr>
            <p:ph type="sldNum" sz="quarter" idx="4"/>
          </p:nvPr>
        </p:nvSpPr>
        <p:spPr>
          <a:xfrm>
            <a:off x="628650" y="6406407"/>
            <a:ext cx="533176" cy="365125"/>
          </a:xfrm>
          <a:prstGeom prst="rect">
            <a:avLst/>
          </a:prstGeom>
        </p:spPr>
        <p:txBody>
          <a:bodyPr/>
          <a:lstStyle>
            <a:lvl1pPr>
              <a:defRPr sz="900" b="1">
                <a:solidFill>
                  <a:srgbClr val="004D9B"/>
                </a:solidFill>
                <a:latin typeface="Arial" panose="020B0604020202020204" pitchFamily="34" charset="0"/>
                <a:cs typeface="Arial" panose="020B0604020202020204" pitchFamily="34" charset="0"/>
              </a:defRPr>
            </a:lvl1pPr>
          </a:lstStyle>
          <a:p>
            <a:fld id="{0668FCCF-E4C7-40C1-8885-28A104666102}" type="slidenum">
              <a:rPr lang="fr-FR" smtClean="0"/>
              <a:pPr/>
              <a:t>‹N°›</a:t>
            </a:fld>
            <a:endParaRPr lang="fr-FR"/>
          </a:p>
        </p:txBody>
      </p:sp>
      <p:sp>
        <p:nvSpPr>
          <p:cNvPr id="8" name="Espace réservé du texte 13"/>
          <p:cNvSpPr txBox="1">
            <a:spLocks/>
          </p:cNvSpPr>
          <p:nvPr userDrawn="1"/>
        </p:nvSpPr>
        <p:spPr>
          <a:xfrm>
            <a:off x="5243572" y="6406406"/>
            <a:ext cx="3271778" cy="365125"/>
          </a:xfrm>
          <a:prstGeom prst="rect">
            <a:avLst/>
          </a:prstGeom>
        </p:spPr>
        <p:txBody>
          <a:bodyPr rIns="0" anchor="ctr"/>
          <a:lstStyle>
            <a:lvl1pPr>
              <a:defRPr>
                <a:solidFill>
                  <a:schemeClr val="tx1"/>
                </a:solidFill>
                <a:latin typeface="Arial" pitchFamily="34" charset="0"/>
                <a:ea typeface="ＭＳ Ｐゴシック" pitchFamily="34" charset="-128"/>
              </a:defRPr>
            </a:lvl1pPr>
            <a:lvl2pPr marL="37931725" indent="-37474525">
              <a:defRPr>
                <a:solidFill>
                  <a:schemeClr val="tx1"/>
                </a:solidFill>
                <a:latin typeface="Arial" pitchFamily="34" charset="0"/>
                <a:ea typeface="ＭＳ Ｐゴシック" pitchFamily="34" charset="-128"/>
              </a:defRPr>
            </a:lvl2pPr>
            <a:lvl3pPr>
              <a:defRPr>
                <a:solidFill>
                  <a:schemeClr val="tx1"/>
                </a:solidFill>
                <a:latin typeface="Arial" pitchFamily="34" charset="0"/>
                <a:ea typeface="ＭＳ Ｐゴシック" pitchFamily="34" charset="-128"/>
              </a:defRPr>
            </a:lvl3pPr>
            <a:lvl4pPr>
              <a:defRPr>
                <a:solidFill>
                  <a:schemeClr val="tx1"/>
                </a:solidFill>
                <a:latin typeface="Arial" pitchFamily="34" charset="0"/>
                <a:ea typeface="ＭＳ Ｐゴシック" pitchFamily="34" charset="-128"/>
              </a:defRPr>
            </a:lvl4pPr>
            <a:lvl5pPr>
              <a:defRPr>
                <a:solidFill>
                  <a:schemeClr val="tx1"/>
                </a:solidFill>
                <a:latin typeface="Arial" pitchFamily="34" charset="0"/>
                <a:ea typeface="ＭＳ Ｐゴシック" pitchFamily="34" charset="-128"/>
              </a:defRPr>
            </a:lvl5pPr>
            <a:lvl6pPr marL="457200" fontAlgn="base">
              <a:spcBef>
                <a:spcPct val="0"/>
              </a:spcBef>
              <a:spcAft>
                <a:spcPct val="0"/>
              </a:spcAft>
              <a:defRPr>
                <a:solidFill>
                  <a:schemeClr val="tx1"/>
                </a:solidFill>
                <a:latin typeface="Arial" pitchFamily="34" charset="0"/>
                <a:ea typeface="ＭＳ Ｐゴシック" pitchFamily="34" charset="-128"/>
              </a:defRPr>
            </a:lvl6pPr>
            <a:lvl7pPr marL="914400" fontAlgn="base">
              <a:spcBef>
                <a:spcPct val="0"/>
              </a:spcBef>
              <a:spcAft>
                <a:spcPct val="0"/>
              </a:spcAft>
              <a:defRPr>
                <a:solidFill>
                  <a:schemeClr val="tx1"/>
                </a:solidFill>
                <a:latin typeface="Arial" pitchFamily="34" charset="0"/>
                <a:ea typeface="ＭＳ Ｐゴシック" pitchFamily="34" charset="-128"/>
              </a:defRPr>
            </a:lvl7pPr>
            <a:lvl8pPr marL="1371600" fontAlgn="base">
              <a:spcBef>
                <a:spcPct val="0"/>
              </a:spcBef>
              <a:spcAft>
                <a:spcPct val="0"/>
              </a:spcAft>
              <a:defRPr>
                <a:solidFill>
                  <a:schemeClr val="tx1"/>
                </a:solidFill>
                <a:latin typeface="Arial" pitchFamily="34" charset="0"/>
                <a:ea typeface="ＭＳ Ｐゴシック" pitchFamily="34" charset="-128"/>
              </a:defRPr>
            </a:lvl8pPr>
            <a:lvl9pPr marL="1828800" fontAlgn="base">
              <a:spcBef>
                <a:spcPct val="0"/>
              </a:spcBef>
              <a:spcAft>
                <a:spcPct val="0"/>
              </a:spcAft>
              <a:defRPr>
                <a:solidFill>
                  <a:schemeClr val="tx1"/>
                </a:solidFill>
                <a:latin typeface="Arial" pitchFamily="34" charset="0"/>
                <a:ea typeface="ＭＳ Ｐゴシック" pitchFamily="34" charset="-128"/>
              </a:defRPr>
            </a:lvl9pPr>
          </a:lstStyle>
          <a:p>
            <a:pPr algn="r" fontAlgn="base" hangingPunct="1">
              <a:spcBef>
                <a:spcPct val="20000"/>
              </a:spcBef>
              <a:spcAft>
                <a:spcPct val="0"/>
              </a:spcAft>
              <a:buClr>
                <a:srgbClr val="004D9B"/>
              </a:buClr>
              <a:buSzPct val="100000"/>
              <a:buFont typeface="Wingdings" pitchFamily="2" charset="2"/>
              <a:buNone/>
              <a:defRPr/>
            </a:pPr>
            <a:r>
              <a:rPr lang="fr-FR" altLang="fr-FR" sz="900" b="1" kern="1200">
                <a:solidFill>
                  <a:srgbClr val="004D9B"/>
                </a:solidFill>
                <a:cs typeface="Arial" pitchFamily="34" charset="0"/>
              </a:rPr>
              <a:t>www.cdg13.com -</a:t>
            </a:r>
            <a:r>
              <a:rPr lang="fr-FR" altLang="fr-FR" sz="900" b="1" kern="1200" baseline="0">
                <a:solidFill>
                  <a:srgbClr val="004D9B"/>
                </a:solidFill>
                <a:cs typeface="Arial" pitchFamily="34" charset="0"/>
              </a:rPr>
              <a:t> </a:t>
            </a:r>
            <a:r>
              <a:rPr lang="fr-FR" altLang="fr-FR" sz="900" b="1" kern="1200">
                <a:solidFill>
                  <a:srgbClr val="004D9B"/>
                </a:solidFill>
                <a:cs typeface="Arial" pitchFamily="34" charset="0"/>
              </a:rPr>
              <a:t>www.cnfpt.com</a:t>
            </a:r>
            <a:r>
              <a:rPr lang="fr-FR" altLang="fr-FR" sz="900" b="1" kern="1200" baseline="0">
                <a:solidFill>
                  <a:srgbClr val="004D9B"/>
                </a:solidFill>
                <a:cs typeface="Arial" pitchFamily="34" charset="0"/>
              </a:rPr>
              <a:t> - </a:t>
            </a:r>
            <a:r>
              <a:rPr lang="fr-FR" altLang="fr-FR" sz="900" b="1" kern="1200">
                <a:solidFill>
                  <a:srgbClr val="004D9B"/>
                </a:solidFill>
                <a:cs typeface="Arial" pitchFamily="34" charset="0"/>
              </a:rPr>
              <a:t>www.amf.asso.fr</a:t>
            </a:r>
          </a:p>
        </p:txBody>
      </p:sp>
      <p:sp>
        <p:nvSpPr>
          <p:cNvPr id="9" name="Espace réservé du pied de page 3"/>
          <p:cNvSpPr>
            <a:spLocks noGrp="1"/>
          </p:cNvSpPr>
          <p:nvPr>
            <p:ph type="ftr" sz="quarter" idx="3"/>
          </p:nvPr>
        </p:nvSpPr>
        <p:spPr>
          <a:xfrm>
            <a:off x="1231316" y="6406406"/>
            <a:ext cx="4265218" cy="365125"/>
          </a:xfrm>
          <a:prstGeom prst="rect">
            <a:avLst/>
          </a:prstGeom>
        </p:spPr>
        <p:txBody>
          <a:bodyPr/>
          <a:lstStyle/>
          <a:p>
            <a:pPr algn="l"/>
            <a:r>
              <a:rPr lang="fr-FR" sz="900"/>
              <a:t>Marseille le 8/10 - Aix-en-Provence le 11/10 - Saint-Rémy-de-Provence le 14/10</a:t>
            </a:r>
          </a:p>
        </p:txBody>
      </p:sp>
    </p:spTree>
    <p:extLst>
      <p:ext uri="{BB962C8B-B14F-4D97-AF65-F5344CB8AC3E}">
        <p14:creationId xmlns:p14="http://schemas.microsoft.com/office/powerpoint/2010/main" val="42183840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72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ts val="2000"/>
        </a:lnSpc>
        <a:spcBef>
          <a:spcPct val="0"/>
        </a:spcBef>
        <a:buNone/>
        <a:defRPr lang="fr-FR" sz="1700" b="1" kern="1200" dirty="0">
          <a:solidFill>
            <a:srgbClr val="0070C0"/>
          </a:solidFill>
          <a:latin typeface="Arial" pitchFamily="34" charset="0"/>
          <a:ea typeface="+mj-ea"/>
          <a:cs typeface="Arial" pitchFamily="34" charset="0"/>
        </a:defRPr>
      </a:lvl1pPr>
    </p:titleStyle>
    <p:bodyStyle>
      <a:lvl1pPr marL="0" indent="0" algn="l" defTabSz="914400" rtl="0" eaLnBrk="1" latinLnBrk="0" hangingPunct="1">
        <a:spcBef>
          <a:spcPct val="20000"/>
        </a:spcBef>
        <a:buClr>
          <a:schemeClr val="tx2"/>
        </a:buClr>
        <a:buSzPct val="100000"/>
        <a:buFont typeface="Wingdings" pitchFamily="2" charset="2"/>
        <a:buNone/>
        <a:defRPr lang="fr-FR" sz="1400" b="0" i="0" u="none" strike="noStrike" kern="1200" baseline="0" smtClean="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Clr>
          <a:schemeClr val="tx2"/>
        </a:buClr>
        <a:buFont typeface="Wingdings" pitchFamily="2" charset="2"/>
        <a:buNone/>
        <a:defRPr sz="1400" kern="1200">
          <a:solidFill>
            <a:schemeClr val="tx1"/>
          </a:solidFill>
          <a:latin typeface="Arial" pitchFamily="34" charset="0"/>
          <a:ea typeface="+mn-ea"/>
          <a:cs typeface="Arial" pitchFamily="34" charset="0"/>
        </a:defRPr>
      </a:lvl2pPr>
      <a:lvl3pPr marL="914400" marR="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sz="11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Clr>
          <a:schemeClr val="tx2"/>
        </a:buClr>
        <a:buFont typeface="Wingdings" pitchFamily="2" charset="2"/>
        <a:buNone/>
        <a:defRPr sz="1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gifrance.gouv.fr/jorf/id/JORFTEXT000045388745"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france.gouv.fr/jorf/id/JORFTEXT000046081655"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france.gouv.fr/jorf/id/JORFTEXT000046180045"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s://www.legifrance.gouv.fr/jorf/id/JORFTEXT000046186661"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hyperlink" Target="https://www.legifrance.gouv.fr/jorf/id/JORFTEXT000046186723" TargetMode="External"/><Relationship Id="rId5" Type="http://schemas.openxmlformats.org/officeDocument/2006/relationships/hyperlink" Target="https://www.vie-publique.fr/loi/285614-loi-finances-rectificative-aout-2022-budget-rectificatif-pouvoir-dachat" TargetMode="External"/><Relationship Id="rId4" Type="http://schemas.openxmlformats.org/officeDocument/2006/relationships/hyperlink" Target="https://www.fonction-publique.gouv.fr/files/files/covid-19/FAQ-actualisee-24-aout-2022.pdf?utm_medium=email&amp;utm_source=veille-juridique-du-lundi-29-aout-2022-3018002&amp;utm_campaign=scoopit&amp;utm_content=Ut36MAX4e-UJOp4VUavCNg_QZni9PVvHXGn0ohuQCiFH_nEDxtUmLsffFgrGV0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legifrance.gouv.fr/jorf/id/JORFTEXT000046113877"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hyperlink" Target="https://www.legifrance.gouv.fr/jorf/id/JORFTEXT000046242006" TargetMode="External"/><Relationship Id="rId5" Type="http://schemas.openxmlformats.org/officeDocument/2006/relationships/hyperlink" Target="https://www.legifrance.gouv.fr/jorf/article_jo/JORFARTI000046138932" TargetMode="External"/><Relationship Id="rId4" Type="http://schemas.openxmlformats.org/officeDocument/2006/relationships/hyperlink" Target="https://www.service-public.fr/particuliers/vosdroits/R1916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legifrance.gouv.fr/jorf/id/JORFTEXT000046138910"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hyperlink" Target="https://www.legifrance.gouv.fr/jorf/id/JORFTEXT000046229348"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nseil-etat.fr/fr/arianeweb/CE/decision/2022-07-07/457140?utm_medium=email&amp;utm_source=veille-juridique-du-vendredi-22-juillet-2022-2979080&amp;utm_campaign=scoopit&amp;utm_content=fk7TwUYSEMprTrYpXo7QQZeKKNPpiF-Ge6X_srKusyhMTCU9UxEME-dRIazjVW7C"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hyperlink" Target="https://www.conseil-etat.fr/fr/arianeweb/CRP/conclusion/2022-07-07/457140?download_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gifrance.gouv.fr/jorf/id/JORFTEXT000046083043"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hyperlink" Target="https://www.legifrance.gouv.fr/jorf/id/JORFTEXT000046083043"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hyperlink" Target="https://www.legifrance.gouv.fr/jorf/article_jo/JORFARTI000046083058" TargetMode="External"/><Relationship Id="rId5" Type="http://schemas.openxmlformats.org/officeDocument/2006/relationships/hyperlink" Target="https://www.legifrance.gouv.fr/codes/article_lc/LEGIARTI000044426264/2022-03-01" TargetMode="External"/><Relationship Id="rId4" Type="http://schemas.openxmlformats.org/officeDocument/2006/relationships/hyperlink" Target="https://www.legifrance.gouv.fr/loda/id/JORFTEXT00001776165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legifrance.gouv.fr/loda/article_lc/LEGIARTI000046086161"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hyperlink" Target="https://www.legifrance.gouv.fr/loda/article_lc/LEGIARTI000046086163" TargetMode="External"/><Relationship Id="rId4" Type="http://schemas.openxmlformats.org/officeDocument/2006/relationships/hyperlink" Target="https://www.legifrance.gouv.fr/codes/article_lc/LEGIARTI000044426218/2022-03-0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legifrance.gouv.fr/loda/article_lc/LEGIARTI000046086163"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s://www.legifrance.gouv.fr/loda/article_lc/LEGIARTI000046086227"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hyperlink" Target="https://www.legifrance.gouv.fr/loda/article_lc/LEGIARTI000046086597"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legifrance.gouv.fr/loda/article_lc/LEGIARTI000046086227"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https://www.legifrance.gouv.fr/loda/article_lc/LEGIARTI000046087583" TargetMode="External"/><Relationship Id="rId7" Type="http://schemas.openxmlformats.org/officeDocument/2006/relationships/hyperlink" Target="https://www.legifrance.gouv.fr/loda/article_lc/LEGIARTI000046087609"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hyperlink" Target="https://www.legifrance.gouv.fr/loda/article_lc/LEGIARTI000046087578" TargetMode="External"/><Relationship Id="rId5" Type="http://schemas.openxmlformats.org/officeDocument/2006/relationships/hyperlink" Target="https://www.legifrance.gouv.fr/loda/article_lc/LEGIARTI000046087580" TargetMode="External"/><Relationship Id="rId4" Type="http://schemas.openxmlformats.org/officeDocument/2006/relationships/hyperlink" Target="https://www.legifrance.gouv.fr/loda/article_lc/LEGIARTI00004608761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legifrance.gouv.fr/loda/article_lc/LEGIARTI000046087603"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hyperlink" Target="https://www.legifrance.gouv.fr/loda/article_lc/LEGIARTI000046087601" TargetMode="External"/><Relationship Id="rId4" Type="http://schemas.openxmlformats.org/officeDocument/2006/relationships/hyperlink" Target="https://www.legifrance.gouv.fr/loda/article_lc/LEGIARTI00004608760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hyperlink" Target="https://www.legifrance.gouv.fr/loda/article_lc/LEGIARTI000046087597"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hyperlink" Target="https://www.legifrance.gouv.fr/loda/article_lc/LEGIARTI000046087594"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hyperlink" Target="https://www.legifrance.gouv.fr/jorf/article_jo/JORFARTI000046083147"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hyperlink" Target="https://www.legifrance.gouv.fr/jorf/article_jo/JORFARTI000046083149"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hyperlink" Target="https://www.legifrance.gouv.fr/jorf/id/JORFTEXT000046083043"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hyperlink" Target="https://www.legifrance.gouv.fr/jorf/article_jo/JORFARTI000046083153" TargetMode="External"/><Relationship Id="rId4" Type="http://schemas.openxmlformats.org/officeDocument/2006/relationships/hyperlink" Target="https://www.legifrance.gouv.fr/jorf/article_jo/JORFARTI00004608315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legifrance.gouv.fr/jorf/article_jo/JORFARTI000046083154" TargetMode="External"/><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cdg13.com/centre-de-gestion-de-la-fonction-publique-territoriale-du-13.html" TargetMode="External"/><Relationship Id="rId1" Type="http://schemas.openxmlformats.org/officeDocument/2006/relationships/slideLayout" Target="../slideLayouts/slideLayout27.xml"/><Relationship Id="rId4" Type="http://schemas.openxmlformats.org/officeDocument/2006/relationships/hyperlink" Target="https://www.cnfpt.fr/rechercher-formatio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ikiterritorial.cnfpt.fr/"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hyperlink" Target="https://www.fonction-publique.gouv.fr/files/files/Espace_Presse/Guerini/20220628-DP-conference-salariale.pdf"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ifrance.gouv.fr/jorf/id/JORFTEXT000045388745"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hyperlink" Target="https://www.collectivites-locales.gouv.fr/files/Institution/4.%20elus%20locaux/Montants%20plafonds%20indemnit%C3%A9s%20%C3%A9lus%20locaux-1.pdf" TargetMode="External"/><Relationship Id="rId4" Type="http://schemas.openxmlformats.org/officeDocument/2006/relationships/hyperlink" Target="https://www.legifrance.gouv.fr/jorf/id/JORFTEXT00004602621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egifrance.gouv.fr/jorf/id/JORFTEXT000046127605"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hyperlink" Target="https://www.legifrance.gouv.fr/loda/id/JORFTEXT00001893414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egifrance.gouv.fr/jorf/id/JORFTEXT00004612761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hyperlink" Target="https://www.cdg13.com/fileadmin/CDG13/Documents/Espace_collectivite/Actus_jur_et_stat_gest_car/Fiches_thematiques/202208_GIPA2022.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egifrance.gouv.fr/jorf/id/JORFTEXT000045388745"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hyperlink" Target="https://www.legifrance.gouv.fr/jorf/id/JORFTEXT000046242315" TargetMode="External"/><Relationship Id="rId4" Type="http://schemas.openxmlformats.org/officeDocument/2006/relationships/hyperlink" Target="https://www.legifrance.gouv.fr/jorf/id/JORFTEXT00004624214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47B5DBD-73F6-11C0-9538-416C9E911731}"/>
              </a:ext>
            </a:extLst>
          </p:cNvPr>
          <p:cNvSpPr>
            <a:spLocks noGrp="1"/>
          </p:cNvSpPr>
          <p:nvPr>
            <p:ph type="sldNum" sz="quarter" idx="12"/>
          </p:nvPr>
        </p:nvSpPr>
        <p:spPr/>
        <p:txBody>
          <a:bodyPr/>
          <a:lstStyle/>
          <a:p>
            <a:fld id="{4AD97CDD-324F-45DB-A3C4-580B11151A1A}" type="slidenum">
              <a:rPr lang="fr-FR" smtClean="0">
                <a:solidFill>
                  <a:srgbClr val="3C3C3E">
                    <a:tint val="75000"/>
                  </a:srgbClr>
                </a:solidFill>
              </a:rPr>
              <a:pPr/>
              <a:t>1</a:t>
            </a:fld>
            <a:endParaRPr lang="fr-FR">
              <a:solidFill>
                <a:srgbClr val="3C3C3E">
                  <a:tint val="75000"/>
                </a:srgbClr>
              </a:solidFill>
            </a:endParaRPr>
          </a:p>
        </p:txBody>
      </p:sp>
      <p:sp>
        <p:nvSpPr>
          <p:cNvPr id="3" name="ZoneTexte 2">
            <a:extLst>
              <a:ext uri="{FF2B5EF4-FFF2-40B4-BE49-F238E27FC236}">
                <a16:creationId xmlns:a16="http://schemas.microsoft.com/office/drawing/2014/main" id="{F391661C-D2DF-43BF-0A3F-88383D291C66}"/>
              </a:ext>
            </a:extLst>
          </p:cNvPr>
          <p:cNvSpPr txBox="1"/>
          <p:nvPr/>
        </p:nvSpPr>
        <p:spPr>
          <a:xfrm>
            <a:off x="3200399" y="3200399"/>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a:t>Cliquez pour ajouter du texte</a:t>
            </a:r>
          </a:p>
        </p:txBody>
      </p:sp>
    </p:spTree>
    <p:extLst>
      <p:ext uri="{BB962C8B-B14F-4D97-AF65-F5344CB8AC3E}">
        <p14:creationId xmlns:p14="http://schemas.microsoft.com/office/powerpoint/2010/main" val="98611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3853081" y="1490335"/>
            <a:ext cx="3323231" cy="539790"/>
          </a:xfrm>
          <a:prstGeom prst="homePlat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2030025"/>
            <a:ext cx="8817427" cy="4728755"/>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b="1" i="0" dirty="0">
              <a:effectLst/>
              <a:hlinkClick r:id="rId3"/>
            </a:endParaRPr>
          </a:p>
          <a:p>
            <a:pPr marL="285750" lvl="1"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600" b="1" kern="0" dirty="0">
                <a:solidFill>
                  <a:srgbClr val="000000"/>
                </a:solidFill>
              </a:rPr>
              <a:t>Reclassement au 1</a:t>
            </a:r>
            <a:r>
              <a:rPr lang="fr-FR" sz="1600" b="1" kern="0" baseline="30000" dirty="0">
                <a:solidFill>
                  <a:srgbClr val="000000"/>
                </a:solidFill>
              </a:rPr>
              <a:t>er</a:t>
            </a:r>
            <a:r>
              <a:rPr lang="fr-FR" sz="1600" b="1" kern="0" dirty="0">
                <a:solidFill>
                  <a:srgbClr val="000000"/>
                </a:solidFill>
              </a:rPr>
              <a:t> septembre </a:t>
            </a:r>
            <a:r>
              <a:rPr lang="fr-FR" sz="1600" kern="0" dirty="0">
                <a:solidFill>
                  <a:srgbClr val="000000"/>
                </a:solidFill>
              </a:rPr>
              <a:t>pour les grades et agents concernés : </a:t>
            </a:r>
            <a:endParaRPr lang="fr-FR" kern="0" dirty="0">
              <a:solidFill>
                <a:srgbClr val="000000"/>
              </a:solidFill>
            </a:endParaRPr>
          </a:p>
          <a:p>
            <a:pPr marL="628650" lvl="2"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400" b="1" kern="0" dirty="0">
                <a:solidFill>
                  <a:srgbClr val="000000"/>
                </a:solidFill>
              </a:rPr>
              <a:t>4 premiers échelons du premier grade +</a:t>
            </a:r>
            <a:r>
              <a:rPr lang="fr-FR" sz="1400" kern="0" dirty="0">
                <a:solidFill>
                  <a:srgbClr val="000000"/>
                </a:solidFill>
              </a:rPr>
              <a:t> ceux relevant du </a:t>
            </a:r>
            <a:r>
              <a:rPr lang="fr-FR" sz="1400" b="1" kern="0" dirty="0">
                <a:solidFill>
                  <a:srgbClr val="000000"/>
                </a:solidFill>
              </a:rPr>
              <a:t>deuxième grade du NES de la catégorie B </a:t>
            </a:r>
            <a:r>
              <a:rPr lang="fr-FR" sz="1400" kern="0" dirty="0">
                <a:solidFill>
                  <a:srgbClr val="000000"/>
                </a:solidFill>
              </a:rPr>
              <a:t>( article 6 décret 2022-1200)</a:t>
            </a:r>
          </a:p>
          <a:p>
            <a:pPr marL="628650" lvl="2"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400" b="1" kern="0" dirty="0">
                <a:solidFill>
                  <a:srgbClr val="000000"/>
                </a:solidFill>
              </a:rPr>
              <a:t>Cadres d'emplois de technicien paramédical </a:t>
            </a:r>
            <a:r>
              <a:rPr lang="fr-FR" sz="1400" kern="0" dirty="0">
                <a:solidFill>
                  <a:srgbClr val="000000"/>
                </a:solidFill>
              </a:rPr>
              <a:t>( article 7), </a:t>
            </a:r>
          </a:p>
          <a:p>
            <a:pPr marL="628650" lvl="2"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400" b="1" kern="0" dirty="0">
                <a:solidFill>
                  <a:srgbClr val="000000"/>
                </a:solidFill>
              </a:rPr>
              <a:t>Cadres d'emplois de moniteur éducateur et intervenant familial </a:t>
            </a:r>
            <a:r>
              <a:rPr lang="fr-FR" sz="1400" kern="0" dirty="0">
                <a:solidFill>
                  <a:srgbClr val="000000"/>
                </a:solidFill>
              </a:rPr>
              <a:t>( article 8) </a:t>
            </a:r>
          </a:p>
          <a:p>
            <a:pPr marL="628650" lvl="2"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400" b="1" kern="0" dirty="0">
                <a:solidFill>
                  <a:srgbClr val="000000"/>
                </a:solidFill>
              </a:rPr>
              <a:t>Cadres d'emplois d'aide soignants et d'auxiliaires de puériculture territoriaux </a:t>
            </a:r>
            <a:r>
              <a:rPr lang="fr-FR" sz="1400" kern="0" dirty="0">
                <a:solidFill>
                  <a:srgbClr val="000000"/>
                </a:solidFill>
              </a:rPr>
              <a:t>( article 9).</a:t>
            </a:r>
          </a:p>
          <a:p>
            <a:pPr marL="457200" lvl="2" indent="0" algn="just" defTabSz="622304">
              <a:lnSpc>
                <a:spcPct val="120000"/>
              </a:lnSpc>
              <a:spcBef>
                <a:spcPts val="0"/>
              </a:spcBef>
              <a:spcAft>
                <a:spcPts val="300"/>
              </a:spcAft>
              <a:buSzPct val="100000"/>
              <a:buNone/>
              <a:defRPr sz="1800" b="0" i="0" u="none" strike="noStrike" kern="0" cap="none" spc="0" baseline="0">
                <a:solidFill>
                  <a:srgbClr val="000000"/>
                </a:solidFill>
                <a:uFillTx/>
              </a:defRPr>
            </a:pPr>
            <a:endParaRPr lang="fr-FR" sz="1400" kern="0" dirty="0">
              <a:solidFill>
                <a:srgbClr val="000000"/>
              </a:solidFill>
            </a:endParaRPr>
          </a:p>
          <a:p>
            <a:pPr marL="285750" lvl="1"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600" b="1" kern="0" dirty="0">
                <a:solidFill>
                  <a:srgbClr val="000000"/>
                </a:solidFill>
              </a:rPr>
              <a:t>Règles dérogatoires, à titre transitoires, pour les avancements de grade</a:t>
            </a:r>
            <a:r>
              <a:rPr lang="fr-FR" sz="1600" kern="0" dirty="0">
                <a:solidFill>
                  <a:srgbClr val="000000"/>
                </a:solidFill>
              </a:rPr>
              <a:t> par l'article 10 du décret:</a:t>
            </a:r>
          </a:p>
          <a:p>
            <a:pPr marL="628650" lvl="2"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400" kern="0" dirty="0">
                <a:solidFill>
                  <a:srgbClr val="000000"/>
                </a:solidFill>
              </a:rPr>
              <a:t>Tableaux 2022 établis avant le 1</a:t>
            </a:r>
            <a:r>
              <a:rPr lang="fr-FR" sz="1400" kern="0" baseline="30000" dirty="0">
                <a:solidFill>
                  <a:srgbClr val="000000"/>
                </a:solidFill>
              </a:rPr>
              <a:t>er</a:t>
            </a:r>
            <a:r>
              <a:rPr lang="fr-FR" sz="1400" kern="0" dirty="0">
                <a:solidFill>
                  <a:srgbClr val="000000"/>
                </a:solidFill>
              </a:rPr>
              <a:t> septembre demeurent valables jusqu’au 31/12/22 MAIS classement selon situation fictive au regard des anciennes règles puis reclassement à la date de leur promotion</a:t>
            </a:r>
          </a:p>
          <a:p>
            <a:pPr marL="628650" lvl="2"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400" kern="0" dirty="0">
                <a:solidFill>
                  <a:srgbClr val="000000"/>
                </a:solidFill>
              </a:rPr>
              <a:t>Dispositions transitoires pour les agents qui réunissaient les conditions pour un avancement à la date d’entrée en vigueur ou qui les auraient réunies en 2023 avec règles de classement spécifiques</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5" y="1490234"/>
            <a:ext cx="5485979" cy="539791"/>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5">
              <a:lumMod val="75000"/>
            </a:schemeClr>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600" cap="all" dirty="0">
                <a:solidFill>
                  <a:schemeClr val="bg1"/>
                </a:solidFill>
                <a:latin typeface="Arial" pitchFamily="34"/>
                <a:cs typeface="Arial" pitchFamily="34"/>
              </a:rPr>
              <a:t>Revalorisation de la carrière et de la rémunération des agents de catégorie B</a:t>
            </a:r>
            <a:endParaRPr lang="fr-FR" sz="1600" b="0" i="0" u="none" strike="noStrike" kern="1200" cap="all" spc="0" dirty="0">
              <a:solidFill>
                <a:schemeClr val="bg1"/>
              </a:solidFill>
              <a:uFillTx/>
              <a:latin typeface="Arial" pitchFamily="34"/>
              <a:cs typeface="Arial" pitchFamily="34"/>
            </a:endParaRPr>
          </a:p>
        </p:txBody>
      </p:sp>
    </p:spTree>
    <p:extLst>
      <p:ext uri="{BB962C8B-B14F-4D97-AF65-F5344CB8AC3E}">
        <p14:creationId xmlns:p14="http://schemas.microsoft.com/office/powerpoint/2010/main" val="367350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1DDC18-13EB-0E06-C93E-160B872C9A5A}"/>
              </a:ext>
            </a:extLst>
          </p:cNvPr>
          <p:cNvSpPr>
            <a:spLocks noChangeAspect="1"/>
          </p:cNvSpPr>
          <p:nvPr/>
        </p:nvSpPr>
        <p:spPr>
          <a:xfrm>
            <a:off x="0" y="946205"/>
            <a:ext cx="9140260" cy="5613621"/>
          </a:xfrm>
          <a:prstGeom prst="rect">
            <a:avLst/>
          </a:prstGeom>
          <a:blipFill>
            <a:blip r:embed="rId2"/>
            <a:stretch>
              <a:fillRect l="-7898" t="195" r="-7504" b="4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A5B8A7E6-B20F-78F2-6BAE-A753A7A6FF4A}"/>
              </a:ext>
            </a:extLst>
          </p:cNvPr>
          <p:cNvSpPr/>
          <p:nvPr/>
        </p:nvSpPr>
        <p:spPr>
          <a:xfrm>
            <a:off x="993942" y="2005716"/>
            <a:ext cx="7365279" cy="1622066"/>
          </a:xfrm>
          <a:prstGeom prst="round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9FF2484-EDB6-44C0-8329-2EEB8FFDA15F}"/>
              </a:ext>
            </a:extLst>
          </p:cNvPr>
          <p:cNvSpPr txBox="1"/>
          <p:nvPr/>
        </p:nvSpPr>
        <p:spPr>
          <a:xfrm>
            <a:off x="886583" y="2228671"/>
            <a:ext cx="7579995" cy="1200329"/>
          </a:xfrm>
          <a:prstGeom prst="rect">
            <a:avLst/>
          </a:prstGeom>
          <a:noFill/>
        </p:spPr>
        <p:txBody>
          <a:bodyPr wrap="square" rtlCol="0">
            <a:spAutoFit/>
          </a:bodyPr>
          <a:lstStyle/>
          <a:p>
            <a:pPr algn="ctr"/>
            <a:r>
              <a:rPr lang="fr-FR" sz="3600" b="1" dirty="0">
                <a:solidFill>
                  <a:schemeClr val="bg1"/>
                </a:solidFill>
              </a:rPr>
              <a:t>Publications relatives aux autres dispositifs RH</a:t>
            </a:r>
          </a:p>
        </p:txBody>
      </p:sp>
    </p:spTree>
    <p:extLst>
      <p:ext uri="{BB962C8B-B14F-4D97-AF65-F5344CB8AC3E}">
        <p14:creationId xmlns:p14="http://schemas.microsoft.com/office/powerpoint/2010/main" val="397902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5234744" y="1492092"/>
            <a:ext cx="2581571" cy="743414"/>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1980330"/>
            <a:ext cx="8817427" cy="4728755"/>
          </a:xfrm>
        </p:spPr>
        <p:txBody>
          <a:bodyPr>
            <a:normAutofit/>
          </a:bodyPr>
          <a:lstStyle/>
          <a:p>
            <a:pPr marL="0" indent="0" algn="ctr">
              <a:buNone/>
            </a:pPr>
            <a:endParaRPr lang="fr-FR" sz="1100" b="1" dirty="0">
              <a:solidFill>
                <a:schemeClr val="tx2"/>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b="1" dirty="0"/>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800" b="1" dirty="0">
                <a:solidFill>
                  <a:srgbClr val="000000"/>
                </a:solidFill>
                <a:hlinkClick r:id="rId3"/>
              </a:rPr>
              <a:t>Décret n° 2022-1037 du 22 juillet 2022 relatif au congé de proche aidant et à l'allocation journalière du proche aidant</a:t>
            </a:r>
            <a:endParaRPr lang="fr-FR" sz="1800" b="1" dirty="0">
              <a:solidFill>
                <a:srgbClr val="000000"/>
              </a:solidFill>
            </a:endParaRPr>
          </a:p>
          <a:p>
            <a:pPr marL="457200" lvl="2"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8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dirty="0">
                <a:solidFill>
                  <a:srgbClr val="000000"/>
                </a:solidFill>
                <a:latin typeface="+mn-lt"/>
              </a:rPr>
              <a:t>Décret pris pour l’application de l’article 54 de la loi n° 2021-1754 du 23 décembre 2021 de financement de la sécurité sociale (LFSS) pour 2022 qui a supprimé la  condition de  </a:t>
            </a:r>
            <a:r>
              <a:rPr lang="fr-FR" dirty="0"/>
              <a:t>particulière gravité de la perte d’autonomie ou du handicap de la personne aidée et renvoyé à un décret le soin de définir les critères d'appréciation de l’une et de l’autre</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dirty="0"/>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dirty="0">
                <a:solidFill>
                  <a:srgbClr val="000000"/>
                </a:solidFill>
                <a:latin typeface="+mn-lt"/>
              </a:rPr>
              <a:t>Ce décret :</a:t>
            </a: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dirty="0">
                <a:solidFill>
                  <a:srgbClr val="000000"/>
                </a:solidFill>
                <a:latin typeface="+mn-lt"/>
              </a:rPr>
              <a:t>adapte la liste des pièces justificatives pour l’octroi du congé </a:t>
            </a: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dirty="0">
                <a:solidFill>
                  <a:srgbClr val="000000"/>
                </a:solidFill>
                <a:latin typeface="+mn-lt"/>
              </a:rPr>
              <a:t>étend l’allocation personnalisée d’autonomie (APA) aux GIR 4</a:t>
            </a: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dirty="0">
              <a:solidFill>
                <a:srgbClr val="000000"/>
              </a:solidFill>
              <a:latin typeface="+mn-lt"/>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dirty="0">
                <a:solidFill>
                  <a:srgbClr val="000000"/>
                </a:solidFill>
                <a:latin typeface="+mn-lt"/>
              </a:rPr>
              <a:t>L</a:t>
            </a:r>
            <a:r>
              <a:rPr lang="fr-FR" b="0" i="0" dirty="0">
                <a:solidFill>
                  <a:srgbClr val="000000"/>
                </a:solidFill>
                <a:effectLst/>
                <a:latin typeface="+mn-lt"/>
              </a:rPr>
              <a:t>es dispositions du décret s'appliquent aux droits ouverts et aux prestations dues à compter du 1er juillet 2022</a:t>
            </a:r>
            <a:endParaRPr lang="fr-FR" sz="1800" dirty="0">
              <a:solidFill>
                <a:srgbClr val="000000"/>
              </a:solidFill>
              <a:latin typeface="+mn-lt"/>
            </a:endParaRP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4" y="1490234"/>
            <a:ext cx="6807553" cy="743515"/>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1"/>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400" b="0" i="0" u="none" strike="noStrike" kern="1200" cap="all" spc="0" dirty="0">
                <a:solidFill>
                  <a:schemeClr val="bg1"/>
                </a:solidFill>
                <a:uFillTx/>
                <a:latin typeface="Arial" pitchFamily="34"/>
                <a:cs typeface="Arial" pitchFamily="34"/>
              </a:rPr>
              <a:t>Elargissement de l’</a:t>
            </a:r>
            <a:r>
              <a:rPr lang="fr-FR" sz="1400" b="0" i="0" u="none" strike="noStrike" kern="1200" cap="all" spc="0" dirty="0" err="1">
                <a:solidFill>
                  <a:schemeClr val="bg1"/>
                </a:solidFill>
                <a:uFillTx/>
                <a:latin typeface="Arial" pitchFamily="34"/>
                <a:cs typeface="Arial" pitchFamily="34"/>
              </a:rPr>
              <a:t>eligibilité</a:t>
            </a:r>
            <a:r>
              <a:rPr lang="fr-FR" sz="1400" b="0" i="0" u="none" strike="noStrike" kern="1200" cap="all" spc="0" dirty="0">
                <a:solidFill>
                  <a:schemeClr val="bg1"/>
                </a:solidFill>
                <a:uFillTx/>
                <a:latin typeface="Arial" pitchFamily="34"/>
                <a:cs typeface="Arial" pitchFamily="34"/>
              </a:rPr>
              <a:t> au congé de proche aidant et de l’allocation </a:t>
            </a:r>
            <a:r>
              <a:rPr lang="fr-FR" sz="1400" b="0" i="0" u="none" strike="noStrike" kern="1200" cap="all" spc="0" dirty="0" err="1">
                <a:solidFill>
                  <a:schemeClr val="bg1"/>
                </a:solidFill>
                <a:uFillTx/>
                <a:latin typeface="Arial" pitchFamily="34"/>
                <a:cs typeface="Arial" pitchFamily="34"/>
              </a:rPr>
              <a:t>journaliere</a:t>
            </a:r>
            <a:r>
              <a:rPr lang="fr-FR" sz="1400" b="0" i="0" u="none" strike="noStrike" kern="1200" cap="all" spc="0" dirty="0">
                <a:solidFill>
                  <a:schemeClr val="bg1"/>
                </a:solidFill>
                <a:uFillTx/>
                <a:latin typeface="Arial" pitchFamily="34"/>
                <a:cs typeface="Arial" pitchFamily="34"/>
              </a:rPr>
              <a:t> de proche aidant</a:t>
            </a:r>
          </a:p>
        </p:txBody>
      </p:sp>
    </p:spTree>
    <p:extLst>
      <p:ext uri="{BB962C8B-B14F-4D97-AF65-F5344CB8AC3E}">
        <p14:creationId xmlns:p14="http://schemas.microsoft.com/office/powerpoint/2010/main" val="125552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5234744" y="1492092"/>
            <a:ext cx="2581571" cy="743414"/>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1980330"/>
            <a:ext cx="8817427" cy="4728755"/>
          </a:xfrm>
        </p:spPr>
        <p:txBody>
          <a:bodyPr>
            <a:normAutofit/>
          </a:bodyPr>
          <a:lstStyle/>
          <a:p>
            <a:pPr marL="0" indent="0" algn="ctr">
              <a:buNone/>
            </a:pPr>
            <a:endParaRPr lang="fr-FR" sz="1100" b="1" dirty="0">
              <a:solidFill>
                <a:schemeClr val="tx2"/>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b="1" dirty="0"/>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800" b="1" dirty="0">
                <a:solidFill>
                  <a:srgbClr val="000000"/>
                </a:solidFill>
                <a:hlinkClick r:id="rId3"/>
              </a:rPr>
              <a:t>Décret n° 2022-1153 du 12 août 2022 modifiant les dispositions générales applicables aux agents contractuels de la fonction publique territoriale</a:t>
            </a:r>
            <a:endParaRPr lang="fr-FR" sz="1800" b="1"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8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800" dirty="0">
                <a:solidFill>
                  <a:srgbClr val="000000"/>
                </a:solidFill>
              </a:rPr>
              <a:t>Etend et aligne les droits des agents contractuels sur ceux des agents titulaires, notamment en matière de temps de travail et de congés.</a:t>
            </a:r>
          </a:p>
          <a:p>
            <a:pPr marL="457200" lvl="2"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8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800" dirty="0">
                <a:solidFill>
                  <a:srgbClr val="000000"/>
                </a:solidFill>
              </a:rPr>
              <a:t>Tient compte de la loi TFP et de l’entrée en vigueur du CGFP</a:t>
            </a:r>
          </a:p>
          <a:p>
            <a:pPr marL="457200" lvl="2"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8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800" dirty="0">
                <a:solidFill>
                  <a:srgbClr val="000000"/>
                </a:solidFill>
              </a:rPr>
              <a:t>Modifie les décrets n° 88-145 du 13 février 1988 ( agents contractuels de droit public) ainsi que les décrets n° 2004-777 du 29 juillet 2004 (relatif au temps partiel) et n° 2016-1858 du 23 décembre 2016 (relatif à la CCP).</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8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800" dirty="0">
                <a:solidFill>
                  <a:srgbClr val="000000"/>
                </a:solidFill>
              </a:rPr>
              <a:t>Entrée </a:t>
            </a:r>
            <a:r>
              <a:rPr lang="fr-FR" sz="1800" b="1" dirty="0">
                <a:solidFill>
                  <a:srgbClr val="000000"/>
                </a:solidFill>
              </a:rPr>
              <a:t>en vigueur au 15 aout 2022</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4" y="1490234"/>
            <a:ext cx="6807553" cy="743515"/>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1"/>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400" b="0" i="0" u="none" strike="noStrike" kern="1200" cap="all" spc="0" dirty="0">
                <a:solidFill>
                  <a:schemeClr val="bg1"/>
                </a:solidFill>
                <a:uFillTx/>
                <a:latin typeface="Arial" pitchFamily="34"/>
                <a:cs typeface="Arial" pitchFamily="34"/>
              </a:rPr>
              <a:t>Harmonisation des droits des agents contractuels sur ceux des fonctionnaires</a:t>
            </a:r>
          </a:p>
        </p:txBody>
      </p:sp>
    </p:spTree>
    <p:extLst>
      <p:ext uri="{BB962C8B-B14F-4D97-AF65-F5344CB8AC3E}">
        <p14:creationId xmlns:p14="http://schemas.microsoft.com/office/powerpoint/2010/main" val="215639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12543"/>
            <a:ext cx="9020175" cy="4940632"/>
          </a:xfrm>
        </p:spPr>
        <p:txBody>
          <a:bodyPr>
            <a:normAutofit fontScale="92500" lnSpcReduction="20000"/>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b="1" dirty="0"/>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800" b="1" dirty="0">
                <a:solidFill>
                  <a:srgbClr val="0070C0"/>
                </a:solidFill>
              </a:rPr>
              <a:t>Parmi les principales modifications : </a:t>
            </a:r>
          </a:p>
          <a:p>
            <a:pPr marL="1200150" lvl="3" indent="-285750"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600" dirty="0">
                <a:solidFill>
                  <a:srgbClr val="000000"/>
                </a:solidFill>
              </a:rPr>
              <a:t>Possibilité de </a:t>
            </a:r>
            <a:r>
              <a:rPr lang="fr-FR" sz="1600" b="1" dirty="0" err="1">
                <a:solidFill>
                  <a:srgbClr val="000000"/>
                </a:solidFill>
              </a:rPr>
              <a:t>visio</a:t>
            </a:r>
            <a:r>
              <a:rPr lang="fr-FR" sz="1600" b="1" dirty="0">
                <a:solidFill>
                  <a:srgbClr val="000000"/>
                </a:solidFill>
              </a:rPr>
              <a:t> conférence pour les entretiens de recrutement </a:t>
            </a:r>
            <a:r>
              <a:rPr lang="fr-FR" sz="1600" dirty="0">
                <a:solidFill>
                  <a:srgbClr val="000000"/>
                </a:solidFill>
              </a:rPr>
              <a:t>– article 2-6 décret 88-145)</a:t>
            </a:r>
          </a:p>
          <a:p>
            <a:pPr marL="914400" lvl="3"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0000"/>
              </a:solidFill>
            </a:endParaRPr>
          </a:p>
          <a:p>
            <a:pPr marL="1200150" lvl="3" indent="-285750"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600" dirty="0">
                <a:solidFill>
                  <a:srgbClr val="000000"/>
                </a:solidFill>
              </a:rPr>
              <a:t>Modification des </a:t>
            </a:r>
            <a:r>
              <a:rPr lang="fr-FR" sz="1600" b="1" dirty="0">
                <a:solidFill>
                  <a:srgbClr val="000000"/>
                </a:solidFill>
              </a:rPr>
              <a:t>mentions obligatoires devant figurer au contrat </a:t>
            </a:r>
            <a:r>
              <a:rPr lang="fr-FR" sz="1600" dirty="0">
                <a:solidFill>
                  <a:srgbClr val="000000"/>
                </a:solidFill>
              </a:rPr>
              <a:t>( lieu d’exercice des missions notamment) – article 2-6 </a:t>
            </a:r>
          </a:p>
          <a:p>
            <a:pPr marL="914400" lvl="3"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0000"/>
              </a:solidFill>
            </a:endParaRPr>
          </a:p>
          <a:p>
            <a:pPr marL="1200150" lvl="3" indent="-285750"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600" b="1" dirty="0">
                <a:solidFill>
                  <a:srgbClr val="000000"/>
                </a:solidFill>
              </a:rPr>
              <a:t>Indemnité de congés payés en cas de démission </a:t>
            </a:r>
            <a:r>
              <a:rPr lang="fr-FR" sz="1600" dirty="0">
                <a:solidFill>
                  <a:srgbClr val="000000"/>
                </a:solidFill>
              </a:rPr>
              <a:t>- 2eme alinéa de l’article 5 </a:t>
            </a:r>
          </a:p>
          <a:p>
            <a:pPr marL="914400" lvl="3"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0000"/>
              </a:solidFill>
            </a:endParaRPr>
          </a:p>
          <a:p>
            <a:pPr marL="1200150" lvl="3" indent="-285750"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600" b="1" dirty="0">
                <a:solidFill>
                  <a:srgbClr val="000000"/>
                </a:solidFill>
              </a:rPr>
              <a:t>Alignement du congé parental sur celui des fonctionnaires </a:t>
            </a:r>
            <a:r>
              <a:rPr lang="fr-FR" sz="1600" dirty="0">
                <a:solidFill>
                  <a:srgbClr val="000000"/>
                </a:solidFill>
              </a:rPr>
              <a:t>(périodes de deux à 6 mois renouvelables renouvellement un mois avant, prise en compte dans la carrière dans la limite de 5 ans) – article 14</a:t>
            </a:r>
          </a:p>
          <a:p>
            <a:pPr marL="914400" lvl="3"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0000"/>
              </a:solidFill>
            </a:endParaRPr>
          </a:p>
          <a:p>
            <a:pPr marL="1200150" lvl="3" indent="-285750"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600" dirty="0">
                <a:solidFill>
                  <a:srgbClr val="000000"/>
                </a:solidFill>
              </a:rPr>
              <a:t>Augmentation à l’âge de 12 ans  de l’enfant pour le congé pour élever un enfant / Augmentation a 5 ans de la période de congé pour convenances personnelles des CDI</a:t>
            </a:r>
          </a:p>
          <a:p>
            <a:pPr marL="914400" lvl="3"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0000"/>
              </a:solidFill>
            </a:endParaRPr>
          </a:p>
          <a:p>
            <a:pPr marL="1200150" lvl="3" indent="-285750"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600" dirty="0">
                <a:solidFill>
                  <a:srgbClr val="000000"/>
                </a:solidFill>
              </a:rPr>
              <a:t>Nouveau congé de pour accomplir une période d'activité afin d'exercer des fonctions de préparation et d'encadrement des séjours de cohésion du service national universel – article 20</a:t>
            </a:r>
          </a:p>
          <a:p>
            <a:pPr marL="914400" lvl="3"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0000"/>
              </a:solidFill>
            </a:endParaRPr>
          </a:p>
          <a:p>
            <a:pPr marL="1200150" lvl="3" indent="-285750"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600" b="1" dirty="0">
                <a:solidFill>
                  <a:srgbClr val="000000"/>
                </a:solidFill>
              </a:rPr>
              <a:t>Instauration d’une procédure de suspension des agents contractuels </a:t>
            </a:r>
            <a:r>
              <a:rPr lang="fr-FR" sz="1600" dirty="0">
                <a:solidFill>
                  <a:srgbClr val="000000"/>
                </a:solidFill>
              </a:rPr>
              <a:t>( discipline) – article 36A</a:t>
            </a:r>
          </a:p>
          <a:p>
            <a:pPr marL="914400" lvl="3"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0000"/>
              </a:solidFill>
            </a:endParaRPr>
          </a:p>
          <a:p>
            <a:pPr marL="1200150" lvl="3" indent="-285750"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600" b="1" dirty="0">
                <a:solidFill>
                  <a:srgbClr val="000000"/>
                </a:solidFill>
              </a:rPr>
              <a:t>Mise à jour des sanctions disciplinaires </a:t>
            </a:r>
            <a:r>
              <a:rPr lang="fr-FR" sz="1600" dirty="0">
                <a:solidFill>
                  <a:srgbClr val="000000"/>
                </a:solidFill>
              </a:rPr>
              <a:t>+ délai de prescription de 3 ans pour les faits fautifs  - article 36</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354574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5234744" y="1492092"/>
            <a:ext cx="2581571" cy="743414"/>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1980330"/>
            <a:ext cx="8817427" cy="4728755"/>
          </a:xfrm>
        </p:spPr>
        <p:txBody>
          <a:bodyPr>
            <a:normAutofit/>
          </a:bodyPr>
          <a:lstStyle/>
          <a:p>
            <a:pPr marL="0" indent="0" algn="ctr">
              <a:buNone/>
            </a:pPr>
            <a:endParaRPr lang="fr-FR" sz="1100" b="1" dirty="0">
              <a:solidFill>
                <a:schemeClr val="tx2"/>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b="1" dirty="0"/>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285750" lvl="1" algn="just" defTabSz="622304">
              <a:lnSpc>
                <a:spcPct val="90000"/>
              </a:lnSpc>
              <a:spcBef>
                <a:spcPts val="0"/>
              </a:spcBef>
              <a:spcAft>
                <a:spcPts val="300"/>
              </a:spcAft>
              <a:buSzPct val="100000"/>
              <a:buFont typeface="Wingdings" panose="05000000000000000000" pitchFamily="2" charset="2"/>
              <a:buChar char="§"/>
              <a:defRPr sz="1800" b="0" i="0" u="none" strike="noStrike" kern="0" cap="none" spc="0" baseline="0">
                <a:solidFill>
                  <a:srgbClr val="000000"/>
                </a:solidFill>
                <a:uFillTx/>
              </a:defRPr>
            </a:pPr>
            <a:r>
              <a:rPr lang="fr-FR" sz="1600" b="1" kern="0" dirty="0">
                <a:solidFill>
                  <a:schemeClr val="tx1">
                    <a:lumMod val="50000"/>
                  </a:schemeClr>
                </a:solidFill>
              </a:rPr>
              <a:t>Deux lois du 16 aout 2022</a:t>
            </a:r>
          </a:p>
          <a:p>
            <a:pPr marL="285750" lvl="1" algn="just" defTabSz="622304">
              <a:lnSpc>
                <a:spcPct val="90000"/>
              </a:lnSpc>
              <a:spcBef>
                <a:spcPts val="0"/>
              </a:spcBef>
              <a:spcAft>
                <a:spcPts val="300"/>
              </a:spcAft>
              <a:buSzPct val="100000"/>
              <a:buFont typeface="Wingdings" panose="05000000000000000000" pitchFamily="2" charset="2"/>
              <a:buChar char="§"/>
              <a:defRPr sz="1800" b="0" i="0" u="none" strike="noStrike" kern="0" cap="none" spc="0" baseline="0">
                <a:solidFill>
                  <a:srgbClr val="000000"/>
                </a:solidFill>
                <a:uFillTx/>
              </a:defRPr>
            </a:pPr>
            <a:endParaRPr lang="fr-FR" sz="1600" kern="0" dirty="0">
              <a:solidFill>
                <a:schemeClr val="tx1">
                  <a:lumMod val="50000"/>
                </a:schemeClr>
              </a:solidFill>
            </a:endParaRPr>
          </a:p>
          <a:p>
            <a:pPr marL="285750" lvl="1" algn="just" defTabSz="622304">
              <a:lnSpc>
                <a:spcPct val="90000"/>
              </a:lnSpc>
              <a:spcBef>
                <a:spcPts val="0"/>
              </a:spcBef>
              <a:spcAft>
                <a:spcPts val="300"/>
              </a:spcAft>
              <a:buSzPct val="100000"/>
              <a:buFont typeface="Wingdings" panose="05000000000000000000" pitchFamily="2" charset="2"/>
              <a:buChar char="§"/>
              <a:defRPr sz="1800" b="0" i="0" u="none" strike="noStrike" kern="0" cap="none" spc="0" baseline="0">
                <a:solidFill>
                  <a:srgbClr val="000000"/>
                </a:solidFill>
                <a:uFillTx/>
              </a:defRPr>
            </a:pPr>
            <a:r>
              <a:rPr lang="fr-FR" sz="1600" b="1" kern="0" dirty="0">
                <a:solidFill>
                  <a:srgbClr val="0070C0"/>
                </a:solidFill>
                <a:hlinkClick r:id="rId3"/>
              </a:rPr>
              <a:t>LOI n° 2022-1157 du 16 août 2022 de finances rectificative pour 2022 </a:t>
            </a:r>
            <a:r>
              <a:rPr lang="fr-FR" sz="1600" b="1" kern="0" dirty="0">
                <a:solidFill>
                  <a:srgbClr val="0070C0"/>
                </a:solidFill>
              </a:rPr>
              <a:t>: </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300" b="1" kern="0" dirty="0">
                <a:solidFill>
                  <a:schemeClr val="tx1">
                    <a:lumMod val="50000"/>
                  </a:schemeClr>
                </a:solidFill>
              </a:rPr>
              <a:t>Prolonge jusqu’au 31 janvier 2023 le dispositif d’activité partielle/ASA pour les agents vulnérables</a:t>
            </a:r>
            <a:r>
              <a:rPr lang="fr-FR" sz="1300" kern="0" dirty="0">
                <a:solidFill>
                  <a:schemeClr val="tx1">
                    <a:lumMod val="50000"/>
                  </a:schemeClr>
                </a:solidFill>
              </a:rPr>
              <a:t> dans le cadre de la lutte contre la Covid-19 ( </a:t>
            </a:r>
            <a:r>
              <a:rPr lang="fr-FR" sz="1300" kern="0" dirty="0">
                <a:solidFill>
                  <a:schemeClr val="tx1">
                    <a:lumMod val="50000"/>
                  </a:schemeClr>
                </a:solidFill>
                <a:sym typeface="Wingdings" panose="05000000000000000000" pitchFamily="2" charset="2"/>
              </a:rPr>
              <a:t> cf. </a:t>
            </a:r>
            <a:r>
              <a:rPr lang="fr-FR" sz="1300" kern="0" dirty="0">
                <a:solidFill>
                  <a:schemeClr val="tx1">
                    <a:lumMod val="50000"/>
                  </a:schemeClr>
                </a:solidFill>
                <a:sym typeface="Wingdings" panose="05000000000000000000" pitchFamily="2" charset="2"/>
                <a:hlinkClick r:id="rId4"/>
              </a:rPr>
              <a:t>FAQ DGAFP mise à jour au 24/08/2022</a:t>
            </a:r>
            <a:r>
              <a:rPr lang="fr-FR" sz="1300" kern="0" dirty="0">
                <a:solidFill>
                  <a:schemeClr val="tx1">
                    <a:lumMod val="50000"/>
                  </a:schemeClr>
                </a:solidFill>
                <a:sym typeface="Wingdings" panose="05000000000000000000" pitchFamily="2" charset="2"/>
              </a:rPr>
              <a:t>)</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300" b="1" kern="0" dirty="0">
                <a:solidFill>
                  <a:schemeClr val="tx1">
                    <a:lumMod val="50000"/>
                  </a:schemeClr>
                </a:solidFill>
                <a:sym typeface="Wingdings" panose="05000000000000000000" pitchFamily="2" charset="2"/>
              </a:rPr>
              <a:t>Élargit les conditions de versement du CTI </a:t>
            </a:r>
            <a:r>
              <a:rPr lang="fr-FR" sz="1300" kern="0" dirty="0">
                <a:solidFill>
                  <a:schemeClr val="tx1">
                    <a:lumMod val="50000"/>
                  </a:schemeClr>
                </a:solidFill>
                <a:sym typeface="Wingdings" panose="05000000000000000000" pitchFamily="2" charset="2"/>
              </a:rPr>
              <a:t>( ajout des fonctions de puéricultrices; réorganise la liste des établissements; versement du CTI aux agents exerçant a titre principal les fonctions d’accompagnements socio-éducatifs dans certains établissements; disposition spécifique pour les personnels travaillant dans le secteur de l’aide à domicile)</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300" b="1" kern="0" dirty="0">
                <a:solidFill>
                  <a:schemeClr val="tx1">
                    <a:lumMod val="50000"/>
                  </a:schemeClr>
                </a:solidFill>
                <a:sym typeface="Wingdings" panose="05000000000000000000" pitchFamily="2" charset="2"/>
              </a:rPr>
              <a:t>Plusieurs mesures de compensation financière </a:t>
            </a:r>
            <a:r>
              <a:rPr lang="fr-FR" sz="1300" kern="0" dirty="0">
                <a:solidFill>
                  <a:schemeClr val="tx1">
                    <a:lumMod val="50000"/>
                  </a:schemeClr>
                </a:solidFill>
                <a:sym typeface="Wingdings" panose="05000000000000000000" pitchFamily="2" charset="2"/>
              </a:rPr>
              <a:t>( point indice, hausse rémunération des apprentis notamment)</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300" kern="0" dirty="0">
              <a:solidFill>
                <a:schemeClr val="tx1">
                  <a:lumMod val="50000"/>
                </a:schemeClr>
              </a:solidFill>
              <a:sym typeface="Wingdings" panose="05000000000000000000" pitchFamily="2" charset="2"/>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200" kern="0" dirty="0">
                <a:solidFill>
                  <a:schemeClr val="tx1">
                    <a:lumMod val="50000"/>
                  </a:schemeClr>
                </a:solidFill>
                <a:sym typeface="Wingdings" panose="05000000000000000000" pitchFamily="2" charset="2"/>
              </a:rPr>
              <a:t>Retrouvez ici </a:t>
            </a:r>
            <a:r>
              <a:rPr lang="fr-FR" sz="1200" kern="0" dirty="0">
                <a:solidFill>
                  <a:schemeClr val="tx1">
                    <a:lumMod val="50000"/>
                  </a:schemeClr>
                </a:solidFill>
                <a:sym typeface="Wingdings" panose="05000000000000000000" pitchFamily="2" charset="2"/>
                <a:hlinkClick r:id="rId5"/>
              </a:rPr>
              <a:t>l’analyse du site Vie-publique.fr</a:t>
            </a:r>
            <a:endParaRPr lang="fr-FR" sz="1200" kern="0" dirty="0">
              <a:solidFill>
                <a:schemeClr val="tx1">
                  <a:lumMod val="50000"/>
                </a:schemeClr>
              </a:solidFill>
              <a:sym typeface="Wingdings" panose="05000000000000000000" pitchFamily="2" charset="2"/>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300" kern="0" dirty="0">
              <a:solidFill>
                <a:schemeClr val="tx1">
                  <a:lumMod val="50000"/>
                </a:schemeClr>
              </a:solidFill>
              <a:sym typeface="Wingdings" panose="05000000000000000000" pitchFamily="2" charset="2"/>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600" b="1" kern="0" dirty="0">
                <a:solidFill>
                  <a:srgbClr val="0070C0"/>
                </a:solidFill>
                <a:sym typeface="Wingdings" panose="05000000000000000000" pitchFamily="2" charset="2"/>
                <a:hlinkClick r:id="rId6"/>
              </a:rPr>
              <a:t>LOI n° 2022-1158 du 16 août 2022 portant mesures d'urgence pour la protection du pouvoir d'achat</a:t>
            </a:r>
            <a:r>
              <a:rPr lang="fr-FR" sz="1600" b="1" kern="0" dirty="0">
                <a:solidFill>
                  <a:srgbClr val="0070C0"/>
                </a:solidFill>
                <a:sym typeface="Wingdings" panose="05000000000000000000" pitchFamily="2" charset="2"/>
              </a:rPr>
              <a:t> :</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300" kern="0" dirty="0"/>
              <a:t>Revalorisation au 1</a:t>
            </a:r>
            <a:r>
              <a:rPr lang="fr-FR" sz="1300" kern="0" baseline="30000" dirty="0"/>
              <a:t>er</a:t>
            </a:r>
            <a:r>
              <a:rPr lang="fr-FR" sz="1300" kern="0" dirty="0"/>
              <a:t> juillet 2022 des pensions de retraite  (+4%)</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300" dirty="0">
              <a:solidFill>
                <a:srgbClr val="000000"/>
              </a:solidFill>
            </a:endParaRP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4" y="1490234"/>
            <a:ext cx="6807553" cy="743515"/>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1"/>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400" b="0" i="0" u="none" strike="noStrike" kern="1200" cap="all" spc="0" dirty="0">
                <a:solidFill>
                  <a:schemeClr val="bg1"/>
                </a:solidFill>
                <a:uFillTx/>
                <a:latin typeface="Arial" pitchFamily="34"/>
                <a:cs typeface="Arial" pitchFamily="34"/>
              </a:rPr>
              <a:t>Loi de finance rectificative et </a:t>
            </a:r>
            <a:r>
              <a:rPr lang="fr-FR" sz="1400" b="0" i="0" u="none" strike="noStrike" kern="1200" cap="all" spc="0" dirty="0" err="1">
                <a:solidFill>
                  <a:schemeClr val="bg1"/>
                </a:solidFill>
                <a:uFillTx/>
                <a:latin typeface="Arial" pitchFamily="34"/>
                <a:cs typeface="Arial" pitchFamily="34"/>
              </a:rPr>
              <a:t>loI</a:t>
            </a:r>
            <a:r>
              <a:rPr lang="fr-FR" sz="1400" b="0" i="0" u="none" strike="noStrike" kern="1200" cap="all" spc="0" dirty="0">
                <a:solidFill>
                  <a:schemeClr val="bg1"/>
                </a:solidFill>
                <a:uFillTx/>
                <a:latin typeface="Arial" pitchFamily="34"/>
                <a:cs typeface="Arial" pitchFamily="34"/>
              </a:rPr>
              <a:t> portant mesures d’urgence pour la protection du pouvoir d’achat</a:t>
            </a:r>
          </a:p>
        </p:txBody>
      </p:sp>
    </p:spTree>
    <p:extLst>
      <p:ext uri="{BB962C8B-B14F-4D97-AF65-F5344CB8AC3E}">
        <p14:creationId xmlns:p14="http://schemas.microsoft.com/office/powerpoint/2010/main" val="22852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5234744" y="1492092"/>
            <a:ext cx="2581571" cy="743414"/>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1980330"/>
            <a:ext cx="8817427" cy="4728755"/>
          </a:xfrm>
        </p:spPr>
        <p:txBody>
          <a:bodyPr>
            <a:normAutofit fontScale="92500" lnSpcReduction="20000"/>
          </a:bodyPr>
          <a:lstStyle/>
          <a:p>
            <a:pPr marL="0" indent="0" algn="ctr">
              <a:buNone/>
            </a:pPr>
            <a:endParaRPr lang="fr-FR" sz="1100" b="1" dirty="0">
              <a:solidFill>
                <a:schemeClr val="tx2"/>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b="1" dirty="0"/>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800" b="1" dirty="0">
                <a:solidFill>
                  <a:srgbClr val="000000"/>
                </a:solidFill>
                <a:latin typeface="+mn-lt"/>
                <a:hlinkClick r:id="rId3"/>
              </a:rPr>
              <a:t>Arrêté du 13 juillet 2022 </a:t>
            </a:r>
            <a:r>
              <a:rPr lang="fr-FR" sz="1800" b="1" dirty="0">
                <a:solidFill>
                  <a:srgbClr val="000000"/>
                </a:solidFill>
                <a:latin typeface="+mn-lt"/>
              </a:rPr>
              <a:t>(NOR : APHA2220893A)</a:t>
            </a: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700" dirty="0">
                <a:solidFill>
                  <a:srgbClr val="000000"/>
                </a:solidFill>
                <a:latin typeface="+mn-lt"/>
              </a:rPr>
              <a:t>Fixe nouveau modèle de formulaire en vue de l’agrément à compter du 1</a:t>
            </a:r>
            <a:r>
              <a:rPr lang="fr-FR" sz="1700" baseline="30000" dirty="0">
                <a:solidFill>
                  <a:srgbClr val="000000"/>
                </a:solidFill>
                <a:latin typeface="+mn-lt"/>
              </a:rPr>
              <a:t>er</a:t>
            </a:r>
            <a:r>
              <a:rPr lang="fr-FR" sz="1700" dirty="0">
                <a:solidFill>
                  <a:srgbClr val="000000"/>
                </a:solidFill>
                <a:latin typeface="+mn-lt"/>
              </a:rPr>
              <a:t> septembre 2022</a:t>
            </a: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700" dirty="0">
                <a:solidFill>
                  <a:srgbClr val="000000"/>
                </a:solidFill>
                <a:latin typeface="+mn-lt"/>
                <a:hlinkClick r:id="rId4"/>
              </a:rPr>
              <a:t>CERFA n° 13394*05</a:t>
            </a:r>
            <a:endParaRPr lang="fr-FR" sz="1700" dirty="0">
              <a:solidFill>
                <a:srgbClr val="000000"/>
              </a:solidFill>
              <a:latin typeface="+mn-lt"/>
            </a:endParaRP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700" dirty="0">
              <a:solidFill>
                <a:srgbClr val="000000"/>
              </a:solidFill>
              <a:latin typeface="+mn-lt"/>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800" b="1" dirty="0">
                <a:solidFill>
                  <a:srgbClr val="000000"/>
                </a:solidFill>
                <a:latin typeface="+mn-lt"/>
                <a:hlinkClick r:id="rId5"/>
              </a:rPr>
              <a:t>Arrêté du 29 juillet 2022 relatif aux professionnels autorisés à exercer dans les modes d'accueil du jeune enfant </a:t>
            </a:r>
            <a:r>
              <a:rPr lang="fr-FR" sz="1800" dirty="0">
                <a:solidFill>
                  <a:srgbClr val="000000"/>
                </a:solidFill>
                <a:latin typeface="+mn-lt"/>
                <a:hlinkClick r:id="rId5"/>
              </a:rPr>
              <a:t>( article 6)</a:t>
            </a:r>
            <a:endParaRPr lang="fr-FR" sz="1800" dirty="0">
              <a:solidFill>
                <a:srgbClr val="000000"/>
              </a:solidFill>
              <a:latin typeface="+mn-lt"/>
            </a:endParaRP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700" dirty="0">
                <a:solidFill>
                  <a:srgbClr val="000000"/>
                </a:solidFill>
                <a:latin typeface="+mn-lt"/>
              </a:rPr>
              <a:t>Fixe la liste des diplômes dispensant les Assistants maternels agréés de suivre la partie obligatoire de la formation obligatoire consacrée aux besoins fondamentaux de l’enfant</a:t>
            </a: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700" dirty="0">
              <a:solidFill>
                <a:srgbClr val="000000"/>
              </a:solidFill>
              <a:latin typeface="+mn-lt"/>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800" b="1" dirty="0">
                <a:solidFill>
                  <a:srgbClr val="000000"/>
                </a:solidFill>
                <a:latin typeface="+mn-lt"/>
                <a:hlinkClick r:id="rId6"/>
              </a:rPr>
              <a:t>Décret n° 2022-1198 du 31 août 2022 relatif à la rémunération des assistants familiaux et à certaines indemnités</a:t>
            </a:r>
            <a:endParaRPr lang="fr-FR" sz="1800" b="1" dirty="0">
              <a:solidFill>
                <a:srgbClr val="000000"/>
              </a:solidFill>
              <a:latin typeface="+mn-lt"/>
            </a:endParaRP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700" dirty="0">
                <a:solidFill>
                  <a:srgbClr val="000000"/>
                </a:solidFill>
                <a:latin typeface="+mn-lt"/>
              </a:rPr>
              <a:t>Modifie les articles R423-2 et R423-3 et R423-23 à R423-25 du CASF </a:t>
            </a:r>
            <a:r>
              <a:rPr lang="fr-FR" sz="1700" b="1" dirty="0">
                <a:solidFill>
                  <a:srgbClr val="000000"/>
                </a:solidFill>
                <a:latin typeface="+mn-lt"/>
              </a:rPr>
              <a:t>au 1</a:t>
            </a:r>
            <a:r>
              <a:rPr lang="fr-FR" sz="1700" b="1" baseline="30000" dirty="0">
                <a:solidFill>
                  <a:srgbClr val="000000"/>
                </a:solidFill>
                <a:latin typeface="+mn-lt"/>
              </a:rPr>
              <a:t>er</a:t>
            </a:r>
            <a:r>
              <a:rPr lang="fr-FR" sz="1700" b="1" dirty="0">
                <a:solidFill>
                  <a:srgbClr val="000000"/>
                </a:solidFill>
                <a:latin typeface="+mn-lt"/>
              </a:rPr>
              <a:t> septembre 2022</a:t>
            </a: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700" dirty="0">
                <a:solidFill>
                  <a:srgbClr val="000000"/>
                </a:solidFill>
                <a:latin typeface="+mn-lt"/>
              </a:rPr>
              <a:t>Précise les éléments de la rémunération des assistants familiaux. </a:t>
            </a: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700" dirty="0">
                <a:solidFill>
                  <a:srgbClr val="000000"/>
                </a:solidFill>
                <a:latin typeface="+mn-lt"/>
              </a:rPr>
              <a:t>Fixe également les montants minimums de la rémunération qui leur est garantie pour les accueils continus et intermittents, ainsi que celui de l'indemnité de disponibilité pour les accueils urgents et de courte durée. </a:t>
            </a:r>
          </a:p>
          <a:p>
            <a:pPr marL="1085850" lvl="3"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700" dirty="0">
                <a:solidFill>
                  <a:srgbClr val="000000"/>
                </a:solidFill>
                <a:latin typeface="+mn-lt"/>
              </a:rPr>
              <a:t>Précise enfin les conditions selon lesquelles l'indemnité prévue pour les accueils non réalisés, lorsque le nombre d'enfants qui sont confiés à l'assistant familial est inférieur aux prévisions du contrat du fait de l'employeur, est calculée.</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4" y="1490234"/>
            <a:ext cx="6807553" cy="743515"/>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1"/>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400" b="0" i="0" u="none" strike="noStrike" kern="1200" cap="all" spc="0" dirty="0">
                <a:solidFill>
                  <a:schemeClr val="bg1"/>
                </a:solidFill>
                <a:uFillTx/>
                <a:latin typeface="Arial" pitchFamily="34"/>
                <a:cs typeface="Arial" pitchFamily="34"/>
              </a:rPr>
              <a:t>DISPOSITIONS RELATIVES AUX ASSISTANTS MATERNELS et assistants familiaux</a:t>
            </a:r>
          </a:p>
        </p:txBody>
      </p:sp>
    </p:spTree>
    <p:extLst>
      <p:ext uri="{BB962C8B-B14F-4D97-AF65-F5344CB8AC3E}">
        <p14:creationId xmlns:p14="http://schemas.microsoft.com/office/powerpoint/2010/main" val="418434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5234744" y="1492092"/>
            <a:ext cx="2581571" cy="743414"/>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1980330"/>
            <a:ext cx="8817427" cy="4728755"/>
          </a:xfrm>
        </p:spPr>
        <p:txBody>
          <a:bodyPr>
            <a:normAutofit fontScale="92500" lnSpcReduction="10000"/>
          </a:bodyPr>
          <a:lstStyle/>
          <a:p>
            <a:pPr marL="0" indent="0" algn="ctr">
              <a:buNone/>
            </a:pPr>
            <a:endParaRPr lang="fr-FR" sz="1100" b="1" dirty="0">
              <a:solidFill>
                <a:schemeClr val="tx2"/>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b="1" dirty="0"/>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700" b="1" dirty="0">
                <a:solidFill>
                  <a:srgbClr val="000000"/>
                </a:solidFill>
                <a:latin typeface="+mn-lt"/>
                <a:hlinkClick r:id="rId3"/>
              </a:rPr>
              <a:t>Arrêté du 29 juillet 2022 relatif aux professionnels autorisés à exercer dans les modes d'accueil du jeune enfant</a:t>
            </a:r>
            <a:endParaRPr lang="fr-FR" sz="1700" b="1" dirty="0">
              <a:solidFill>
                <a:srgbClr val="000000"/>
              </a:solidFill>
              <a:latin typeface="+mn-lt"/>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700" b="1" dirty="0">
                <a:solidFill>
                  <a:srgbClr val="000000"/>
                </a:solidFill>
                <a:latin typeface="+mn-lt"/>
                <a:hlinkClick r:id="rId4"/>
              </a:rPr>
              <a:t>Décret n° 2022-1197 du 30 août 2022 reportant la date de mise en conformité à certaines exigences du décret n° 2021-1131 du 30 août 2021 relatif aux assistants maternels et aux établissements d'accueil de jeunes enfants</a:t>
            </a:r>
            <a:endParaRPr lang="fr-FR" sz="1700" b="1" dirty="0">
              <a:solidFill>
                <a:srgbClr val="000000"/>
              </a:solidFill>
              <a:latin typeface="+mn-lt"/>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600" b="1" dirty="0">
              <a:solidFill>
                <a:srgbClr val="000000"/>
              </a:solidFill>
              <a:latin typeface="+mn-lt"/>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500" dirty="0">
                <a:solidFill>
                  <a:srgbClr val="000000"/>
                </a:solidFill>
                <a:latin typeface="+mn-lt"/>
              </a:rPr>
              <a:t>Complète l’article R. 2324-42 du CSP relatif à la composition de l’équipe professionnelle ( au moins 40% de professionnels diplômés et au plus 60% de professionnels qualifiés, reportée à compter du 1</a:t>
            </a:r>
            <a:r>
              <a:rPr lang="fr-FR" sz="1500" baseline="30000" dirty="0">
                <a:solidFill>
                  <a:srgbClr val="000000"/>
                </a:solidFill>
                <a:latin typeface="+mn-lt"/>
              </a:rPr>
              <a:t>er</a:t>
            </a:r>
            <a:r>
              <a:rPr lang="fr-FR" sz="1500" dirty="0">
                <a:solidFill>
                  <a:srgbClr val="000000"/>
                </a:solidFill>
                <a:latin typeface="+mn-lt"/>
              </a:rPr>
              <a:t> janvier 2023)</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dirty="0">
              <a:solidFill>
                <a:srgbClr val="000000"/>
              </a:solidFill>
              <a:latin typeface="+mn-lt"/>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500" dirty="0">
                <a:solidFill>
                  <a:srgbClr val="000000"/>
                </a:solidFill>
                <a:latin typeface="+mn-lt"/>
              </a:rPr>
              <a:t>L’arrêté remplace l’arrêté du 26/12/200 modifié et : </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500" b="1" dirty="0">
                <a:solidFill>
                  <a:srgbClr val="000000"/>
                </a:solidFill>
                <a:latin typeface="+mn-lt"/>
              </a:rPr>
              <a:t>Fixe et élargie la liste des professionnels qualifiés </a:t>
            </a:r>
            <a:r>
              <a:rPr lang="fr-FR" sz="1500" dirty="0">
                <a:solidFill>
                  <a:srgbClr val="000000"/>
                </a:solidFill>
                <a:latin typeface="+mn-lt"/>
              </a:rPr>
              <a:t>( 17 catégories, notamment les ASTEM justifiant d’une expérience professionnelle de 3 ans auprès d’enfants, les titulaires du diplôme d’aide soignant ayant exercé au moins un an auprès de jeunes enfants, les titulaires du diplôme d’assistant familial justifiant d’une expérience d’au moins un an auprès de jeunes enfants…..)</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500" b="1" dirty="0">
                <a:solidFill>
                  <a:srgbClr val="000000"/>
                </a:solidFill>
                <a:latin typeface="+mn-lt"/>
              </a:rPr>
              <a:t>Renforce l’encadrement des dérogations au recrutement de personnes sans qualification </a:t>
            </a:r>
            <a:r>
              <a:rPr lang="fr-FR" sz="1500" dirty="0">
                <a:solidFill>
                  <a:srgbClr val="000000"/>
                </a:solidFill>
                <a:latin typeface="+mn-lt"/>
              </a:rPr>
              <a:t>en matière de petite enfance ( doit notamment apporter la preuve du contexte local de pénurie de professionnels qualifiés)</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500" b="1" dirty="0">
                <a:solidFill>
                  <a:srgbClr val="000000"/>
                </a:solidFill>
                <a:latin typeface="+mn-lt"/>
              </a:rPr>
              <a:t>Prévoit un tableau d’équivalence de qualification des professionnels justifiant de diplômes de l’UE</a:t>
            </a:r>
          </a:p>
          <a:p>
            <a:pPr marL="457200" lvl="2"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dirty="0">
              <a:solidFill>
                <a:srgbClr val="000000"/>
              </a:solidFill>
              <a:latin typeface="+mn-lt"/>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500" dirty="0">
                <a:solidFill>
                  <a:srgbClr val="000000"/>
                </a:solidFill>
                <a:latin typeface="+mn-lt"/>
              </a:rPr>
              <a:t>Entre en vigueur au 31 aout 2022</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4" y="1490234"/>
            <a:ext cx="6807553" cy="743515"/>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1"/>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400" b="0" i="0" u="none" strike="noStrike" kern="1200" cap="all" spc="0" dirty="0">
                <a:solidFill>
                  <a:schemeClr val="bg1"/>
                </a:solidFill>
                <a:uFillTx/>
                <a:latin typeface="Arial" pitchFamily="34"/>
                <a:cs typeface="Arial" pitchFamily="34"/>
              </a:rPr>
              <a:t>Professionnels autorisés a exercer dans les modes d’accueil de jeunes enfants</a:t>
            </a:r>
          </a:p>
        </p:txBody>
      </p:sp>
    </p:spTree>
    <p:extLst>
      <p:ext uri="{BB962C8B-B14F-4D97-AF65-F5344CB8AC3E}">
        <p14:creationId xmlns:p14="http://schemas.microsoft.com/office/powerpoint/2010/main" val="96089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2A427-65D1-760D-EEFE-59BDBB96302D}"/>
              </a:ext>
            </a:extLst>
          </p:cNvPr>
          <p:cNvSpPr/>
          <p:nvPr/>
        </p:nvSpPr>
        <p:spPr>
          <a:xfrm>
            <a:off x="0" y="1001864"/>
            <a:ext cx="9144000" cy="5544000"/>
          </a:xfrm>
          <a:prstGeom prst="rect">
            <a:avLst/>
          </a:prstGeom>
          <a:blipFill>
            <a:blip r:embed="rId2"/>
            <a:stretch>
              <a:fillRect l="-4135" t="-10715" r="-4133" b="-107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2C6B90D8-0956-81A8-FDCA-C2AF2CCE9BFC}"/>
              </a:ext>
            </a:extLst>
          </p:cNvPr>
          <p:cNvSpPr/>
          <p:nvPr/>
        </p:nvSpPr>
        <p:spPr>
          <a:xfrm>
            <a:off x="993940" y="3429000"/>
            <a:ext cx="7365279" cy="1622066"/>
          </a:xfrm>
          <a:prstGeom prst="roundRect">
            <a:avLst/>
          </a:prstGeom>
          <a:solidFill>
            <a:srgbClr val="92D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4D5089DE-AED4-D018-64E3-92688A4E0511}"/>
              </a:ext>
            </a:extLst>
          </p:cNvPr>
          <p:cNvSpPr txBox="1"/>
          <p:nvPr/>
        </p:nvSpPr>
        <p:spPr>
          <a:xfrm>
            <a:off x="993940" y="3909037"/>
            <a:ext cx="7365280" cy="646331"/>
          </a:xfrm>
          <a:prstGeom prst="rect">
            <a:avLst/>
          </a:prstGeom>
          <a:noFill/>
        </p:spPr>
        <p:txBody>
          <a:bodyPr wrap="square" rtlCol="0">
            <a:spAutoFit/>
          </a:bodyPr>
          <a:lstStyle/>
          <a:p>
            <a:pPr algn="ctr"/>
            <a:r>
              <a:rPr lang="fr-FR" sz="3600" b="1" dirty="0">
                <a:solidFill>
                  <a:schemeClr val="bg1"/>
                </a:solidFill>
              </a:rPr>
              <a:t>JURISPRUDENCES</a:t>
            </a:r>
          </a:p>
        </p:txBody>
      </p:sp>
    </p:spTree>
    <p:extLst>
      <p:ext uri="{BB962C8B-B14F-4D97-AF65-F5344CB8AC3E}">
        <p14:creationId xmlns:p14="http://schemas.microsoft.com/office/powerpoint/2010/main" val="96136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5234744" y="1492092"/>
            <a:ext cx="2581571" cy="743414"/>
          </a:xfrm>
          <a:prstGeom prst="homePlat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1980330"/>
            <a:ext cx="8817427" cy="4728755"/>
          </a:xfrm>
        </p:spPr>
        <p:txBody>
          <a:bodyPr>
            <a:normAutofit/>
          </a:bodyPr>
          <a:lstStyle/>
          <a:p>
            <a:pPr marL="0" indent="0" algn="ctr">
              <a:buNone/>
            </a:pPr>
            <a:endParaRPr lang="fr-FR" sz="1100" b="1" dirty="0">
              <a:solidFill>
                <a:schemeClr val="tx2"/>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b="1" dirty="0"/>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600" dirty="0">
                <a:solidFill>
                  <a:srgbClr val="000000"/>
                </a:solidFill>
                <a:hlinkClick r:id="rId3"/>
              </a:rPr>
              <a:t>Arrêt n° 457140 du 7 juillet 2022 </a:t>
            </a:r>
            <a:r>
              <a:rPr lang="fr-FR" sz="1600" dirty="0">
                <a:solidFill>
                  <a:srgbClr val="000000"/>
                </a:solidFill>
              </a:rPr>
              <a:t>et </a:t>
            </a:r>
            <a:r>
              <a:rPr lang="fr-FR" sz="1600" dirty="0">
                <a:solidFill>
                  <a:srgbClr val="000000"/>
                </a:solidFill>
                <a:hlinkClick r:id="rId4"/>
              </a:rPr>
              <a:t>ses conclusions</a:t>
            </a:r>
            <a:endParaRPr lang="fr-FR" sz="1600" dirty="0">
              <a:solidFill>
                <a:srgbClr val="000000"/>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0000"/>
              </a:solidFill>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 Conseil d’Etat considère que lorsqu'une administration décide d'attribuer des titres restaurants à ses agents, les agents exerçant leurs fonctions en télétravail bénéficient du même droit à l'attribution de ce titre que s'ils exerçaient leurs fonctions sur leur lieu d'affectation.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300" dirty="0">
              <a:solidFill>
                <a:srgbClr val="000000"/>
              </a:solidFill>
            </a:endParaRP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4" y="1490234"/>
            <a:ext cx="6807553" cy="743515"/>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2D050"/>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400" b="1" i="0" u="none" strike="noStrike" kern="1200" cap="all" spc="0" dirty="0">
                <a:uFillTx/>
                <a:latin typeface="Arial" pitchFamily="34"/>
                <a:cs typeface="Arial" pitchFamily="34"/>
              </a:rPr>
              <a:t>CONSEIL ETAT – TELETRAVAIL ET ATTRIBUTION DES TITRES RESTAURANTS</a:t>
            </a:r>
          </a:p>
        </p:txBody>
      </p:sp>
    </p:spTree>
    <p:extLst>
      <p:ext uri="{BB962C8B-B14F-4D97-AF65-F5344CB8AC3E}">
        <p14:creationId xmlns:p14="http://schemas.microsoft.com/office/powerpoint/2010/main" val="395705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28198"/>
            <a:ext cx="9144000" cy="553998"/>
          </a:xfrm>
          <a:prstGeom prst="rect">
            <a:avLst/>
          </a:prstGeom>
        </p:spPr>
        <p:txBody>
          <a:bodyPr wrap="square">
            <a:spAutoFit/>
          </a:bodyPr>
          <a:lstStyle/>
          <a:p>
            <a:pPr algn="ctr"/>
            <a:r>
              <a:rPr lang="fr-FR" sz="3000" b="1">
                <a:solidFill>
                  <a:schemeClr val="tx1">
                    <a:lumMod val="75000"/>
                    <a:lumOff val="25000"/>
                  </a:schemeClr>
                </a:solidFill>
                <a:latin typeface="Arial" panose="020B0604020202020204" pitchFamily="34" charset="0"/>
                <a:cs typeface="Arial" panose="020B0604020202020204" pitchFamily="34" charset="0"/>
              </a:rPr>
              <a:t>AU PROGRAMME DE NOS Jeudis </a:t>
            </a:r>
            <a:r>
              <a:rPr lang="fr-FR" sz="3000" b="1" err="1">
                <a:solidFill>
                  <a:schemeClr val="tx1">
                    <a:lumMod val="75000"/>
                    <a:lumOff val="25000"/>
                  </a:schemeClr>
                </a:solidFill>
                <a:latin typeface="Arial" panose="020B0604020202020204" pitchFamily="34" charset="0"/>
                <a:cs typeface="Arial" panose="020B0604020202020204" pitchFamily="34" charset="0"/>
              </a:rPr>
              <a:t>RH’actu</a:t>
            </a:r>
            <a:endParaRPr lang="fr-FR" sz="30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BB8A0B61-55B6-9741-A3F9-DA370C32B42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64920" y="3007040"/>
            <a:ext cx="952500" cy="952500"/>
          </a:xfrm>
          <a:prstGeom prst="rect">
            <a:avLst/>
          </a:prstGeom>
        </p:spPr>
      </p:pic>
      <p:sp>
        <p:nvSpPr>
          <p:cNvPr id="5" name="ZoneTexte 4">
            <a:extLst>
              <a:ext uri="{FF2B5EF4-FFF2-40B4-BE49-F238E27FC236}">
                <a16:creationId xmlns:a16="http://schemas.microsoft.com/office/drawing/2014/main" id="{F891CC57-425D-BB46-A48A-4D80D272BBCF}"/>
              </a:ext>
            </a:extLst>
          </p:cNvPr>
          <p:cNvSpPr txBox="1"/>
          <p:nvPr/>
        </p:nvSpPr>
        <p:spPr>
          <a:xfrm>
            <a:off x="2400300" y="3103602"/>
            <a:ext cx="6370320" cy="1061829"/>
          </a:xfrm>
          <a:prstGeom prst="rect">
            <a:avLst/>
          </a:prstGeom>
          <a:noFill/>
        </p:spPr>
        <p:txBody>
          <a:bodyPr wrap="square" lIns="91440" tIns="45720" rIns="91440" bIns="45720" rtlCol="0" anchor="t">
            <a:spAutoFit/>
          </a:bodyPr>
          <a:lstStyle/>
          <a:p>
            <a:r>
              <a:rPr lang="fr-FR" b="1" dirty="0">
                <a:solidFill>
                  <a:schemeClr val="bg2">
                    <a:lumMod val="25000"/>
                  </a:schemeClr>
                </a:solidFill>
                <a:latin typeface="Arial"/>
                <a:cs typeface="Arial"/>
              </a:rPr>
              <a:t>Intervenants CDG 13</a:t>
            </a:r>
            <a:br>
              <a:rPr lang="fr-FR" i="1" dirty="0">
                <a:latin typeface="Arial" panose="020B0604020202020204" pitchFamily="34" charset="0"/>
                <a:cs typeface="Arial" panose="020B0604020202020204" pitchFamily="34" charset="0"/>
              </a:rPr>
            </a:br>
            <a:r>
              <a:rPr lang="fr-FR" sz="1500" b="1" dirty="0">
                <a:solidFill>
                  <a:srgbClr val="004D9B"/>
                </a:solidFill>
                <a:latin typeface="Arial"/>
                <a:cs typeface="Arial"/>
              </a:rPr>
              <a:t>Alix ETIÉ, </a:t>
            </a:r>
            <a:r>
              <a:rPr lang="fr-FR" sz="1500" i="1" dirty="0">
                <a:solidFill>
                  <a:srgbClr val="004D9B"/>
                </a:solidFill>
                <a:latin typeface="Arial"/>
                <a:cs typeface="Arial"/>
              </a:rPr>
              <a:t>Chef de service Expertise Statutaire et Juridique </a:t>
            </a:r>
            <a:br>
              <a:rPr lang="fr-FR" sz="1500" i="1" dirty="0">
                <a:latin typeface="Arial" panose="020B0604020202020204" pitchFamily="34" charset="0"/>
                <a:cs typeface="Arial" panose="020B0604020202020204" pitchFamily="34" charset="0"/>
              </a:rPr>
            </a:br>
            <a:r>
              <a:rPr lang="fr-FR" sz="1500" b="1" dirty="0">
                <a:solidFill>
                  <a:srgbClr val="004D9B"/>
                </a:solidFill>
                <a:latin typeface="Arial"/>
                <a:cs typeface="Arial"/>
              </a:rPr>
              <a:t>Arnaud SIMON</a:t>
            </a:r>
            <a:r>
              <a:rPr lang="fr-FR" sz="1500" dirty="0">
                <a:solidFill>
                  <a:srgbClr val="004D9B"/>
                </a:solidFill>
                <a:latin typeface="Arial"/>
                <a:cs typeface="Arial"/>
              </a:rPr>
              <a:t>, </a:t>
            </a:r>
            <a:r>
              <a:rPr lang="fr-FR" sz="1500" i="1" dirty="0">
                <a:solidFill>
                  <a:srgbClr val="004D9B"/>
                </a:solidFill>
                <a:latin typeface="Arial"/>
                <a:cs typeface="Arial"/>
              </a:rPr>
              <a:t>Juriste</a:t>
            </a:r>
          </a:p>
          <a:p>
            <a:r>
              <a:rPr lang="fr-FR" sz="1500" b="1" dirty="0">
                <a:solidFill>
                  <a:srgbClr val="004D9B"/>
                </a:solidFill>
                <a:latin typeface="Arial" panose="020B0604020202020204" pitchFamily="34" charset="0"/>
                <a:cs typeface="Arial" panose="020B0604020202020204" pitchFamily="34" charset="0"/>
              </a:rPr>
              <a:t>Brigitte GALVIN-CALAPPI</a:t>
            </a:r>
            <a:r>
              <a:rPr lang="fr-FR" sz="1500" i="1" dirty="0">
                <a:solidFill>
                  <a:srgbClr val="004D9B"/>
                </a:solidFill>
                <a:latin typeface="Arial" panose="020B0604020202020204" pitchFamily="34" charset="0"/>
                <a:cs typeface="Arial" panose="020B0604020202020204" pitchFamily="34" charset="0"/>
              </a:rPr>
              <a:t>, Cheffe du service Emploi</a:t>
            </a:r>
            <a:endParaRPr lang="fr-FR" i="1" dirty="0"/>
          </a:p>
        </p:txBody>
      </p:sp>
      <p:pic>
        <p:nvPicPr>
          <p:cNvPr id="6" name="Image 5">
            <a:extLst>
              <a:ext uri="{FF2B5EF4-FFF2-40B4-BE49-F238E27FC236}">
                <a16:creationId xmlns:a16="http://schemas.microsoft.com/office/drawing/2014/main" id="{FC96DEB9-91CA-4E0A-AF15-6C413D68DA3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64920" y="4427598"/>
            <a:ext cx="952500" cy="952500"/>
          </a:xfrm>
          <a:prstGeom prst="rect">
            <a:avLst/>
          </a:prstGeom>
        </p:spPr>
      </p:pic>
      <p:sp>
        <p:nvSpPr>
          <p:cNvPr id="7" name="ZoneTexte 6">
            <a:extLst>
              <a:ext uri="{FF2B5EF4-FFF2-40B4-BE49-F238E27FC236}">
                <a16:creationId xmlns:a16="http://schemas.microsoft.com/office/drawing/2014/main" id="{E295B829-6BDD-4DEB-81DC-73DDE2C8CB7E}"/>
              </a:ext>
            </a:extLst>
          </p:cNvPr>
          <p:cNvSpPr txBox="1"/>
          <p:nvPr/>
        </p:nvSpPr>
        <p:spPr>
          <a:xfrm>
            <a:off x="2400300" y="4490598"/>
            <a:ext cx="6656151" cy="600164"/>
          </a:xfrm>
          <a:prstGeom prst="rect">
            <a:avLst/>
          </a:prstGeom>
          <a:noFill/>
        </p:spPr>
        <p:txBody>
          <a:bodyPr wrap="square" rtlCol="0">
            <a:spAutoFit/>
          </a:bodyPr>
          <a:lstStyle/>
          <a:p>
            <a:r>
              <a:rPr lang="fr-FR" b="1" dirty="0">
                <a:solidFill>
                  <a:schemeClr val="bg2">
                    <a:lumMod val="25000"/>
                  </a:schemeClr>
                </a:solidFill>
                <a:latin typeface="Arial" panose="020B0604020202020204" pitchFamily="34" charset="0"/>
                <a:cs typeface="Arial" panose="020B0604020202020204" pitchFamily="34" charset="0"/>
              </a:rPr>
              <a:t>Intervenants CNFPT</a:t>
            </a:r>
          </a:p>
          <a:p>
            <a:r>
              <a:rPr lang="fr-FR" sz="1500" b="1" dirty="0">
                <a:solidFill>
                  <a:srgbClr val="004D9B"/>
                </a:solidFill>
              </a:rPr>
              <a:t>Sandrine BELLEINGUER-THILIE, </a:t>
            </a:r>
            <a:r>
              <a:rPr lang="fr-FR" sz="1500" i="1" dirty="0">
                <a:solidFill>
                  <a:srgbClr val="004D9B"/>
                </a:solidFill>
              </a:rPr>
              <a:t>Responsable Antenne des BDR</a:t>
            </a:r>
          </a:p>
        </p:txBody>
      </p:sp>
    </p:spTree>
    <p:extLst>
      <p:ext uri="{BB962C8B-B14F-4D97-AF65-F5344CB8AC3E}">
        <p14:creationId xmlns:p14="http://schemas.microsoft.com/office/powerpoint/2010/main" val="127733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5234744" y="1492092"/>
            <a:ext cx="2581571" cy="743414"/>
          </a:xfrm>
          <a:prstGeom prst="homePlat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1980330"/>
            <a:ext cx="8817427" cy="4728755"/>
          </a:xfrm>
        </p:spPr>
        <p:txBody>
          <a:bodyPr>
            <a:normAutofit/>
          </a:bodyPr>
          <a:lstStyle/>
          <a:p>
            <a:pPr marL="0" indent="0" algn="ctr">
              <a:buNone/>
            </a:pPr>
            <a:endParaRPr lang="fr-FR" sz="1100" b="1" dirty="0">
              <a:solidFill>
                <a:schemeClr val="tx2"/>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b="1" dirty="0"/>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600" dirty="0">
                <a:solidFill>
                  <a:srgbClr val="000000"/>
                </a:solidFill>
              </a:rPr>
              <a:t>Saisi en contestation de la disposition de la loi TFP du 6 aout 2020 imposant de mettre fin aux régimes dérogatoires de temps de travail maintenus en vert de l’ancien article 7-1 de la loi 84-53</a:t>
            </a: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600" dirty="0">
              <a:solidFill>
                <a:srgbClr val="000000"/>
              </a:solidFill>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600" dirty="0">
                <a:solidFill>
                  <a:srgbClr val="000000"/>
                </a:solidFill>
              </a:rPr>
              <a:t>Le Conseil Constitutionnel a considéré que cette disposition n’était pas contraire au principe de libre administration invoqué par les requérants :</a:t>
            </a: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6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300" dirty="0">
                <a:solidFill>
                  <a:srgbClr val="000000"/>
                </a:solidFill>
              </a:rPr>
              <a:t>Au regard de ce cadre constitutionnel, le Conseil constitutionnel relève en premier lieu que, en adoptant les dispositions contestées, le législateur a entendu contribuer à l'harmonisation de la durée du temps de travail au sein de la fonction publique territoriale ainsi qu'avec la fonction publique de l'Etat afin de réduire les inégalités entre les agents et faciliter leur mobilité. Ce faisant, </a:t>
            </a:r>
            <a:r>
              <a:rPr lang="fr-FR" sz="1300" b="1" dirty="0">
                <a:solidFill>
                  <a:srgbClr val="000000"/>
                </a:solidFill>
              </a:rPr>
              <a:t>il a poursuivi un objectif d'intérêt général</a:t>
            </a:r>
            <a:r>
              <a:rPr lang="fr-FR" sz="1300" dirty="0">
                <a:solidFill>
                  <a:srgbClr val="000000"/>
                </a:solidFill>
              </a:rPr>
              <a:t>.</a:t>
            </a: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300" dirty="0">
              <a:solidFill>
                <a:srgbClr val="000000"/>
              </a:solidFill>
            </a:endParaRPr>
          </a:p>
          <a:p>
            <a:pPr marL="628650" lvl="2"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300" dirty="0">
                <a:solidFill>
                  <a:srgbClr val="000000"/>
                </a:solidFill>
              </a:rPr>
              <a:t>En second lieu, d'une part, les dispositions contestées </a:t>
            </a:r>
            <a:r>
              <a:rPr lang="fr-FR" sz="1300" b="1" dirty="0">
                <a:solidFill>
                  <a:srgbClr val="000000"/>
                </a:solidFill>
              </a:rPr>
              <a:t>se bornent, en matière d'emploi, d'organisation du travail et de gestion de leurs personnels, à encadrer la compétence des collectivités territoriales pour fixer les règles relatives au temps de travail de leurs agents</a:t>
            </a:r>
            <a:r>
              <a:rPr lang="fr-FR" sz="1300" dirty="0">
                <a:solidFill>
                  <a:srgbClr val="000000"/>
                </a:solidFill>
              </a:rPr>
              <a:t>. D'autre part, les collectivités territoriales qui avaient maintenu des régimes dérogatoires demeurent libres, comme les autres collectivités, de définir des régimes de travail spécifiques pour tenir compte des sujétions liées à la nature des missions de leurs agents.</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4" y="1490234"/>
            <a:ext cx="6807553" cy="743515"/>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92D050"/>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400" b="1" i="0" u="none" strike="noStrike" kern="1200" cap="all" spc="0" dirty="0">
                <a:uFillTx/>
                <a:latin typeface="Arial" pitchFamily="34"/>
                <a:cs typeface="Arial" pitchFamily="34"/>
              </a:rPr>
              <a:t>CONSEIL CONSTITUTIONNEL - Décision n° 2022-1006 QPC du 29 juillet 2022</a:t>
            </a:r>
          </a:p>
        </p:txBody>
      </p:sp>
    </p:spTree>
    <p:extLst>
      <p:ext uri="{BB962C8B-B14F-4D97-AF65-F5344CB8AC3E}">
        <p14:creationId xmlns:p14="http://schemas.microsoft.com/office/powerpoint/2010/main" val="358493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3EE3534-3CC0-6E41-9E2C-BB9212B08816}"/>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t="-9" b="9209"/>
          <a:stretch/>
        </p:blipFill>
        <p:spPr>
          <a:xfrm>
            <a:off x="-8165" y="996041"/>
            <a:ext cx="9160329" cy="5544000"/>
          </a:xfrm>
          <a:prstGeom prst="rect">
            <a:avLst/>
          </a:prstGeom>
        </p:spPr>
      </p:pic>
      <p:sp>
        <p:nvSpPr>
          <p:cNvPr id="3" name="Espace réservé du contenu 2"/>
          <p:cNvSpPr>
            <a:spLocks noGrp="1"/>
          </p:cNvSpPr>
          <p:nvPr>
            <p:ph idx="1"/>
          </p:nvPr>
        </p:nvSpPr>
        <p:spPr>
          <a:xfrm>
            <a:off x="-8164" y="2322467"/>
            <a:ext cx="9152164" cy="2213066"/>
          </a:xfrm>
        </p:spPr>
        <p:txBody>
          <a:bodyPr>
            <a:normAutofit fontScale="92500" lnSpcReduction="20000"/>
          </a:bodyPr>
          <a:lstStyle/>
          <a:p>
            <a:pPr marL="0" indent="0" algn="ctr">
              <a:buNone/>
            </a:pPr>
            <a:endParaRPr lang="fr-FR" sz="1600" b="1" dirty="0">
              <a:solidFill>
                <a:schemeClr val="tx2"/>
              </a:solidFill>
            </a:endParaRPr>
          </a:p>
          <a:p>
            <a:pPr marL="0" indent="0" algn="ctr">
              <a:buNone/>
            </a:pPr>
            <a:endParaRPr lang="fr-FR" sz="1600" b="1" dirty="0">
              <a:solidFill>
                <a:schemeClr val="tx2"/>
              </a:solidFill>
            </a:endParaRPr>
          </a:p>
          <a:p>
            <a:pPr marL="0" indent="0" algn="ctr">
              <a:buNone/>
            </a:pPr>
            <a:r>
              <a:rPr lang="fr-FR" sz="4000" b="1" dirty="0">
                <a:solidFill>
                  <a:srgbClr val="0070C0"/>
                </a:solidFill>
              </a:rPr>
              <a:t>La réforme de la formation </a:t>
            </a:r>
          </a:p>
          <a:p>
            <a:pPr marL="0" indent="0" algn="ctr">
              <a:buNone/>
            </a:pPr>
            <a:r>
              <a:rPr lang="fr-FR" sz="4000" b="1" dirty="0">
                <a:solidFill>
                  <a:srgbClr val="0070C0"/>
                </a:solidFill>
              </a:rPr>
              <a:t>et de l’accompagnement des agents publics</a:t>
            </a:r>
          </a:p>
          <a:p>
            <a:pPr lvl="1" algn="just"/>
            <a:endParaRPr lang="fr-FR" sz="1600" dirty="0"/>
          </a:p>
          <a:p>
            <a:pPr algn="just"/>
            <a:endParaRPr lang="fr-FR" sz="1600" dirty="0"/>
          </a:p>
        </p:txBody>
      </p:sp>
    </p:spTree>
    <p:extLst>
      <p:ext uri="{BB962C8B-B14F-4D97-AF65-F5344CB8AC3E}">
        <p14:creationId xmlns:p14="http://schemas.microsoft.com/office/powerpoint/2010/main" val="29786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5234744" y="1492092"/>
            <a:ext cx="2581571" cy="743414"/>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1980330"/>
            <a:ext cx="8817427" cy="4728755"/>
          </a:xfrm>
        </p:spPr>
        <p:txBody>
          <a:bodyPr>
            <a:normAutofit/>
          </a:bodyPr>
          <a:lstStyle/>
          <a:p>
            <a:pPr marL="0" indent="0" algn="ctr">
              <a:buNone/>
            </a:pPr>
            <a:endParaRPr lang="fr-FR" sz="1100" b="1" dirty="0">
              <a:solidFill>
                <a:schemeClr val="tx2"/>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b="1" dirty="0"/>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algn="just">
              <a:spcAft>
                <a:spcPts val="800"/>
              </a:spcAft>
              <a:buClrTx/>
            </a:pPr>
            <a:r>
              <a:rPr lang="fr-FR" sz="1500" b="1" u="sng" dirty="0">
                <a:solidFill>
                  <a:schemeClr val="accent6">
                    <a:lumMod val="75000"/>
                  </a:schemeClr>
                </a:solidFill>
                <a:hlinkClick r:id="rId3">
                  <a:extLst>
                    <a:ext uri="{A12FA001-AC4F-418D-AE19-62706E023703}">
                      <ahyp:hlinkClr xmlns:ahyp="http://schemas.microsoft.com/office/drawing/2018/hyperlinkcolor" val="tx"/>
                    </a:ext>
                  </a:extLst>
                </a:hlinkClick>
              </a:rPr>
              <a:t>Le 25 juillet 2022 est entré en vigueur le décret n° 2022-1043 du 22 juillet 2022 réformant la formation professionnelle et l’accompagnement des agents publics</a:t>
            </a:r>
            <a:endParaRPr lang="fr-FR" sz="1500" b="1" u="sng" dirty="0">
              <a:solidFill>
                <a:schemeClr val="accent6">
                  <a:lumMod val="75000"/>
                </a:schemeClr>
              </a:solidFill>
            </a:endParaRPr>
          </a:p>
          <a:p>
            <a:pPr marL="285750" lvl="1"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b="1" u="sng" dirty="0"/>
              <a:t>Le décret a plusieurs objectifs:</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dirty="0"/>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500" b="1" dirty="0"/>
              <a:t>	- </a:t>
            </a:r>
            <a:r>
              <a:rPr lang="fr-FR" sz="1500" dirty="0"/>
              <a:t>Prévoir les aménagements permettant de mettre en œuvre le droit renforcé à la formation 	  dont dispose les agents cités à l’article L. 422-3 du Code général de la fonction publique ;</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u="sng" dirty="0"/>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500" dirty="0"/>
              <a:t>	- Préciser les modalités d’accompagnement personnalisé afin de soutenir les projets 	  	  d’évolution professionnelle</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u="sng" dirty="0"/>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500" b="1" dirty="0"/>
              <a:t>	- </a:t>
            </a:r>
            <a:r>
              <a:rPr lang="fr-FR" sz="1500" dirty="0"/>
              <a:t>Définir l’action de formation professionnelle ; </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dirty="0"/>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500" dirty="0"/>
              <a:t>	- Définir le cadre du bilan de parcours professionnel, d’introduire le plan individuel de 	   	  développement des compétences ainsi que la période d’immersion professionnelle.</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dirty="0"/>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4" y="1490234"/>
            <a:ext cx="6807553" cy="743515"/>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1"/>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400" b="0" i="0" u="none" strike="noStrike" kern="1200" cap="all" spc="0" dirty="0">
                <a:solidFill>
                  <a:schemeClr val="bg1"/>
                </a:solidFill>
                <a:uFillTx/>
                <a:latin typeface="Arial" pitchFamily="34"/>
                <a:cs typeface="Arial" pitchFamily="34"/>
              </a:rPr>
              <a:t>Décret n° 2022-1043 du 22 juillet 2022 relatif à la formation et l’accompagnement personnalisé des agents publics en vue de favoriser leur évolution professionnelle </a:t>
            </a:r>
          </a:p>
        </p:txBody>
      </p:sp>
    </p:spTree>
    <p:extLst>
      <p:ext uri="{BB962C8B-B14F-4D97-AF65-F5344CB8AC3E}">
        <p14:creationId xmlns:p14="http://schemas.microsoft.com/office/powerpoint/2010/main" val="17279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5234744" y="1492092"/>
            <a:ext cx="2581571" cy="743414"/>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1857080"/>
            <a:ext cx="8817427" cy="4864231"/>
          </a:xfrm>
        </p:spPr>
        <p:txBody>
          <a:bodyPr>
            <a:normAutofit lnSpcReduction="10000"/>
          </a:bodyPr>
          <a:lstStyle/>
          <a:p>
            <a:pPr marL="0" indent="0" algn="ctr">
              <a:buNone/>
            </a:pPr>
            <a:endParaRPr lang="fr-FR" sz="1100" b="1" dirty="0">
              <a:solidFill>
                <a:schemeClr val="tx2"/>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b="1" dirty="0"/>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300" dirty="0">
              <a:solidFill>
                <a:srgbClr val="000000"/>
              </a:solidFill>
            </a:endParaRPr>
          </a:p>
          <a:p>
            <a:pPr algn="just">
              <a:spcAft>
                <a:spcPts val="800"/>
              </a:spcAft>
              <a:buClrTx/>
            </a:pPr>
            <a:r>
              <a:rPr lang="fr-FR" sz="1500" b="1" u="sng" dirty="0">
                <a:solidFill>
                  <a:schemeClr val="accent6">
                    <a:lumMod val="75000"/>
                  </a:schemeClr>
                </a:solidFill>
                <a:hlinkClick r:id="rId3">
                  <a:extLst>
                    <a:ext uri="{A12FA001-AC4F-418D-AE19-62706E023703}">
                      <ahyp:hlinkClr xmlns:ahyp="http://schemas.microsoft.com/office/drawing/2018/hyperlinkcolor" val="tx"/>
                    </a:ext>
                  </a:extLst>
                </a:hlinkClick>
              </a:rPr>
              <a:t>Le décret n° 2022-1043 du 22 juillet 2022 précise les conditions d’application du droit renforcé à la formation prévu à l’article L. 422-3 du Code général de la fonction publique (CGFP).</a:t>
            </a:r>
            <a:endParaRPr lang="fr-FR" sz="1500" b="1" u="sng" dirty="0">
              <a:solidFill>
                <a:schemeClr val="accent6">
                  <a:lumMod val="75000"/>
                </a:schemeClr>
              </a:solidFill>
            </a:endParaRPr>
          </a:p>
          <a:p>
            <a:pPr algn="just">
              <a:spcAft>
                <a:spcPts val="800"/>
              </a:spcAft>
              <a:buClrTx/>
            </a:pPr>
            <a:r>
              <a:rPr lang="fr-FR" sz="1500" b="1" u="sng" dirty="0">
                <a:solidFill>
                  <a:schemeClr val="accent6">
                    <a:lumMod val="75000"/>
                  </a:schemeClr>
                </a:solidFill>
                <a:hlinkClick r:id="rId4">
                  <a:extLst>
                    <a:ext uri="{A12FA001-AC4F-418D-AE19-62706E023703}">
                      <ahyp:hlinkClr xmlns:ahyp="http://schemas.microsoft.com/office/drawing/2018/hyperlinkcolor" val="tx"/>
                    </a:ext>
                  </a:extLst>
                </a:hlinkClick>
              </a:rPr>
              <a:t>Modifie le décret n° 2007-1845 du 26 décembre 2007 relatif à la formation professionnelle tout au long de la vie des agents de la fonction publique territoriale.</a:t>
            </a:r>
            <a:endParaRPr lang="fr-FR" sz="1500" b="1" u="sng" dirty="0">
              <a:solidFill>
                <a:schemeClr val="accent6">
                  <a:lumMod val="75000"/>
                </a:schemeClr>
              </a:solidFill>
            </a:endParaRPr>
          </a:p>
          <a:p>
            <a:pPr marL="285750" lvl="1"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b="1" u="sng" dirty="0"/>
              <a:t>Agents publics bénéficiaires sont expressément cités par l’article </a:t>
            </a:r>
            <a:r>
              <a:rPr lang="fr-FR" sz="1500" b="1" u="sng" dirty="0">
                <a:hlinkClick r:id="rId5"/>
              </a:rPr>
              <a:t>L. 422-3 du CGFP </a:t>
            </a:r>
            <a:r>
              <a:rPr lang="fr-FR" sz="1500" b="1" u="sng" dirty="0"/>
              <a:t>:</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dirty="0"/>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500" b="1" dirty="0"/>
              <a:t>	- </a:t>
            </a:r>
            <a:r>
              <a:rPr lang="fr-FR" sz="1500" dirty="0"/>
              <a:t>Les fonctionnaires appartenant à un corps ou à un cadre d’emploi de catégorie C, ne   		  disposant pas d’un diplôme ou d’un titre professionnel enregistré ou classé au niveau 4 au 	  sens du répertoire national des certifications professionnelles (baccalauréat) (</a:t>
            </a:r>
            <a:r>
              <a:rPr lang="fr-FR" sz="1500" dirty="0">
                <a:hlinkClick r:id="rId6"/>
              </a:rPr>
              <a:t>article 1 du   </a:t>
            </a:r>
            <a:r>
              <a:rPr lang="fr-FR" sz="1500" dirty="0"/>
              <a:t>	  </a:t>
            </a:r>
            <a:r>
              <a:rPr lang="fr-FR" sz="1500" dirty="0">
                <a:hlinkClick r:id="rId6"/>
              </a:rPr>
              <a:t>décret n°2022-1043</a:t>
            </a:r>
            <a:r>
              <a:rPr lang="fr-FR" sz="1500" dirty="0"/>
              <a:t>) ; </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u="sng" dirty="0"/>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500" dirty="0"/>
              <a:t>	- Les agents publics en situation de handicap mentionnés à l’article L. 131-8 du CGFP ; </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u="sng" dirty="0"/>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500" b="1" dirty="0"/>
              <a:t>	- </a:t>
            </a:r>
            <a:r>
              <a:rPr lang="fr-FR" sz="1500" dirty="0"/>
              <a:t>Les agents exposés à un risque d’usure professionnelle, après avis du médecin du travail ; </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dirty="0"/>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500" dirty="0"/>
              <a:t>	- Les agents contractuels, les assistants familiaux et les assistants maternels relevant de l’une 	  de ces catégories  (articles 45-1 à 48 du décret n° 2007-1845).</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dirty="0"/>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4" y="1490234"/>
            <a:ext cx="6807553" cy="743515"/>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1"/>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400" b="0" i="0" u="none" strike="noStrike" kern="1200" cap="all" spc="0" dirty="0">
                <a:solidFill>
                  <a:schemeClr val="bg1"/>
                </a:solidFill>
                <a:uFillTx/>
                <a:latin typeface="Arial" pitchFamily="34"/>
                <a:cs typeface="Arial" pitchFamily="34"/>
              </a:rPr>
              <a:t>Le renforcement de la formation de certains agents publics</a:t>
            </a:r>
          </a:p>
        </p:txBody>
      </p:sp>
    </p:spTree>
    <p:extLst>
      <p:ext uri="{BB962C8B-B14F-4D97-AF65-F5344CB8AC3E}">
        <p14:creationId xmlns:p14="http://schemas.microsoft.com/office/powerpoint/2010/main" val="134984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L’accès prioritaire aux actions de formation</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b="1" u="sng" dirty="0"/>
              <a:t>Définition de l’action de formation</a:t>
            </a:r>
            <a:r>
              <a:rPr lang="fr-FR" sz="1500" b="1" dirty="0"/>
              <a:t> </a:t>
            </a:r>
            <a:r>
              <a:rPr lang="fr-FR" sz="1500" dirty="0"/>
              <a:t>comme un parcours pédagogique concourant au développement des connaissances et des compétences et permettant d’atteindre un objectif professionnel </a:t>
            </a:r>
            <a:r>
              <a:rPr lang="fr-FR" sz="1500" dirty="0">
                <a:hlinkClick r:id="rId3"/>
              </a:rPr>
              <a:t>(article 1-1 du décret n° 2007-1845)</a:t>
            </a:r>
            <a:r>
              <a:rPr lang="fr-FR" sz="1500" dirty="0"/>
              <a:t>.</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Ces actions de formation peuvent être réalisées en présentiel, à distance ou en situation de travail,       selon des modalités qui seront déterminées par un arrêté des ministres chargés de la fonction publique et des collectivités territoriales</a:t>
            </a:r>
          </a:p>
          <a:p>
            <a:pPr marL="285750" lvl="1"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b="1" u="sng" dirty="0"/>
              <a:t>Formations ouvertes au titre de l’accès prioritaire sont celles prévues du 2° au 6° de l’article </a:t>
            </a:r>
            <a:r>
              <a:rPr lang="fr-FR" sz="1500" b="1" u="sng" dirty="0">
                <a:hlinkClick r:id="rId4">
                  <a:extLst>
                    <a:ext uri="{A12FA001-AC4F-418D-AE19-62706E023703}">
                      <ahyp:hlinkClr xmlns:ahyp="http://schemas.microsoft.com/office/drawing/2018/hyperlinkcolor" val="tx"/>
                    </a:ext>
                  </a:extLst>
                </a:hlinkClick>
              </a:rPr>
              <a:t>L. 422-21 du CGFP </a:t>
            </a:r>
            <a:r>
              <a:rPr lang="fr-FR" sz="1500" b="1" u="sng" dirty="0">
                <a:hlinkClick r:id="rId5"/>
              </a:rPr>
              <a:t>(article 1-2 du décret n° 2007-1845)</a:t>
            </a:r>
            <a:r>
              <a:rPr lang="fr-FR" sz="1500" b="1" u="sng" dirty="0"/>
              <a:t> :</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400" dirty="0"/>
              <a:t>Les formations de perfectionnement ;</a:t>
            </a:r>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400" dirty="0"/>
              <a:t>Les formations de préparation aux concours et examens professionnels de la fonction publique ;</a:t>
            </a:r>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400" dirty="0"/>
              <a:t>Les formations personnelles suivies à l’initiative de l’agent territorial ; </a:t>
            </a:r>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400" dirty="0"/>
              <a:t>Les actions de lutte contre l’illettrisme et pour l’apprentissage de la langue française ;</a:t>
            </a:r>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400" dirty="0"/>
              <a:t>Les formations destinées à mettre en œuvre un projet d’évolution professionnelle dans le cadre de l’utilisation du compte personnel de formation.</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36772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fontScale="92500"/>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L’accès prioritaire aux actions de formation</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b="1" u="sng" dirty="0">
                <a:hlinkClick r:id="rId3"/>
              </a:rPr>
              <a:t>L’article 1-2 du décret n° 2007-1845 </a:t>
            </a:r>
            <a:r>
              <a:rPr lang="fr-FR" sz="1500" b="1" u="sng" dirty="0"/>
              <a:t>précise également les conditions dans lesquelles cet accès prioritaire doit être réalisé :</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200" b="1" u="sng"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500" dirty="0"/>
              <a:t>Lorsque la formation envisagée est assurée par la collectivité, l’établissement d’emploi de l’agent ou par le Centre national de la fonction publique (CNFPT), l’agent en bénéficie de plein droit ; </a:t>
            </a:r>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endParaRPr lang="fr-FR" sz="1500"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500" dirty="0"/>
              <a:t>Lorsque plusieurs actions de formation permettent de satisfaire la demande de l’agent, la collectivité ou l’établissement d’emploi de l’agent peut décider de faire suivre à l’agent les actions de formations qu’elle assure elle-même ;</a:t>
            </a:r>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endParaRPr lang="fr-FR" sz="1500"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500" dirty="0"/>
              <a:t>Lorsque la formation envisagée n’est pas assurée par la collectivité ou l’établissement d’emploi de l’agent ou par le CNFPT, les modalités de mise en œuvre de cet accès prioritaire, comprenant le cas échéant des plafonds de financement sont précisées par la collectivité ou l’établissement d’emploi de l’agent concerné.</a:t>
            </a:r>
          </a:p>
          <a:p>
            <a:pPr marL="457200" lvl="2"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200"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endParaRPr lang="fr-FR" sz="12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L’agent bénéficiaire des actions de formation est tenu de </a:t>
            </a:r>
            <a:r>
              <a:rPr lang="fr-FR" sz="1500" b="1" dirty="0"/>
              <a:t>transmettre à sa collectivité ou son établissement d’emploi les attestations</a:t>
            </a:r>
            <a:r>
              <a:rPr lang="fr-FR" sz="1500" dirty="0"/>
              <a:t>, établies par l’établissement de formation, permettant de justifier de son assiduité.</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L’agent qui cesse de suivre les formations sans motif légitime perd le bénéfice des actions de formation.</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311620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Le renforcement du droit au congé de formation professionnelle</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b="1" u="sng" dirty="0"/>
              <a:t>Prévu par </a:t>
            </a:r>
            <a:r>
              <a:rPr lang="fr-FR" sz="1500" b="1" u="sng" dirty="0">
                <a:hlinkClick r:id="rId3"/>
              </a:rPr>
              <a:t>l’article 17-1 du décret n° 2007-1845 </a:t>
            </a:r>
            <a:r>
              <a:rPr lang="fr-FR" sz="1500" b="1" u="sng" dirty="0"/>
              <a:t>pour les fonctionnaires et par </a:t>
            </a:r>
            <a:r>
              <a:rPr lang="fr-FR" sz="1500" b="1" u="sng" dirty="0">
                <a:hlinkClick r:id="rId4"/>
              </a:rPr>
              <a:t>l’article 45-1 du même décret</a:t>
            </a:r>
            <a:r>
              <a:rPr lang="fr-FR" sz="1500" b="1" u="sng" dirty="0"/>
              <a:t> pour les contractuels, les assistants familiaux et les assistants maternels.</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200" b="1" u="sng"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400" b="1" dirty="0"/>
              <a:t>Porte à 5 ans la durée du congé de formation professionnelle </a:t>
            </a:r>
            <a:r>
              <a:rPr lang="fr-FR" sz="1400" dirty="0"/>
              <a:t>pour les agents publics relevant de l’une des catégories prévues à l’article L. 422-3 du CGFP.</a:t>
            </a:r>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endParaRPr lang="fr-FR" sz="1400"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400" dirty="0"/>
              <a:t>Porte la </a:t>
            </a:r>
            <a:r>
              <a:rPr lang="fr-FR" sz="1400" b="1" dirty="0"/>
              <a:t>durée d’indemnisation de ce congé à 24 mois</a:t>
            </a:r>
            <a:r>
              <a:rPr lang="fr-FR" sz="1400" dirty="0"/>
              <a:t>. Le montant de l’indemnité mensuelle est calculée de la façon suivante:</a:t>
            </a:r>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endParaRPr lang="fr-FR" sz="1400" dirty="0"/>
          </a:p>
          <a:p>
            <a:pPr marL="1085850" lvl="3"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400" dirty="0"/>
              <a:t>100% du traitement brut et de l’indemnité de résidence afférents à l’indice qu’il détenait au moment de sa mise en congé durant les 12 premiers mois ; </a:t>
            </a:r>
          </a:p>
          <a:p>
            <a:pPr marL="1085850" lvl="3"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endParaRPr lang="fr-FR" sz="1400" dirty="0"/>
          </a:p>
          <a:p>
            <a:pPr marL="1085850" lvl="3"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400" dirty="0"/>
              <a:t>85% du traitement brut et de l’indemnité de résidence afférents à l’indice qu’il détenait au moment de sa mise en congé durant les 12 mois suivants.</a:t>
            </a:r>
          </a:p>
          <a:p>
            <a:pPr marL="914400" lvl="3"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200" dirty="0"/>
          </a:p>
          <a:p>
            <a:pPr marL="457200" lvl="2"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400" dirty="0"/>
              <a:t>	Le montant de cette indemnité ne peut excéder le traitement et l’indemnité de résidence 	afférents à l’indice brut 650 d’un agent en fonction à Paris.</a:t>
            </a:r>
          </a:p>
          <a:p>
            <a:pPr marL="457200" lvl="2"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200" dirty="0"/>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291505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Le renforcement du droit au congé de formation professionnelle</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u="sng" dirty="0"/>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u="sng" dirty="0"/>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600" dirty="0"/>
              <a:t>Concernant les fonctionnaires relevant de l’une des catégories prévue à l’article L. 422-3 du CGFP : L’engagement de servir faisant suite à l’octroi d’un congé de formation professionnelle </a:t>
            </a:r>
            <a:r>
              <a:rPr lang="fr-FR" sz="1600" b="1" dirty="0"/>
              <a:t>est limité à trois ans</a:t>
            </a:r>
            <a:r>
              <a:rPr lang="fr-FR" sz="1600" dirty="0"/>
              <a:t> </a:t>
            </a:r>
            <a:r>
              <a:rPr lang="fr-FR" sz="1600" dirty="0">
                <a:hlinkClick r:id="rId3"/>
              </a:rPr>
              <a:t>(article 17-1 du décret 2007-1845)</a:t>
            </a:r>
            <a:r>
              <a:rPr lang="fr-FR" sz="1600" dirty="0"/>
              <a:t>.</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6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6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6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600" dirty="0"/>
              <a:t>Cette disposition </a:t>
            </a:r>
            <a:r>
              <a:rPr lang="fr-FR" sz="1600" b="1" dirty="0"/>
              <a:t>ne s’applique a priori pas aux contractuels, aux assistants familiaux et assistants maternels</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6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600" dirty="0"/>
              <a:t>La durée de l’engagement de servir de ces agents correspond donc au </a:t>
            </a:r>
            <a:r>
              <a:rPr lang="fr-FR" sz="1600" b="1" dirty="0"/>
              <a:t>triple de celle pendant laquelle ils ont reçus l’indemnité mensuelle forfaitaire</a:t>
            </a:r>
            <a:r>
              <a:rPr lang="fr-FR" sz="1600" dirty="0"/>
              <a:t>.</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341682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Le renforcement du congé pour réalisation d’un bilan de compétences</a:t>
            </a:r>
          </a:p>
          <a:p>
            <a:pPr marL="0" lvl="1" indent="0" algn="ctr"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600" b="1" u="sng" dirty="0">
                <a:solidFill>
                  <a:srgbClr val="0070C0"/>
                </a:solidFill>
              </a:rPr>
              <a:t>et pour validation des acquis de l’expérience.</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b="1" u="sng" dirty="0"/>
              <a:t>Concernant le bilan de compétences</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600" dirty="0"/>
              <a:t>La durée maximale du congé pour la réalisation d’un bilan de compétences est </a:t>
            </a:r>
            <a:r>
              <a:rPr lang="fr-FR" sz="1600" b="1" dirty="0"/>
              <a:t>porté à 72h</a:t>
            </a:r>
            <a:r>
              <a:rPr lang="fr-FR" sz="1600" dirty="0"/>
              <a:t> pour les fonctionnaires, les agents contractuels, les assistants familiaux et maternels relevant de l’une des catégories prévues à l’article L. 422-3 du CGFP (</a:t>
            </a:r>
            <a:r>
              <a:rPr lang="fr-FR" sz="1600" dirty="0">
                <a:hlinkClick r:id="rId3"/>
              </a:rPr>
              <a:t>article 20 </a:t>
            </a:r>
            <a:r>
              <a:rPr lang="fr-FR" sz="1600" dirty="0"/>
              <a:t>et </a:t>
            </a:r>
            <a:r>
              <a:rPr lang="fr-FR" sz="1600" dirty="0">
                <a:hlinkClick r:id="rId4"/>
              </a:rPr>
              <a:t>article 46</a:t>
            </a:r>
            <a:r>
              <a:rPr lang="fr-FR" sz="1600" dirty="0"/>
              <a:t> du décret n° 2007-1845).</a:t>
            </a:r>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endParaRPr lang="fr-FR" sz="1600"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600" dirty="0"/>
              <a:t>Ces agents peuvent prétendre à un autre congé pour bilan de compétence à l’issu d’un </a:t>
            </a:r>
            <a:r>
              <a:rPr lang="fr-FR" sz="1600" b="1" dirty="0"/>
              <a:t>délai de 3 ans </a:t>
            </a:r>
            <a:r>
              <a:rPr lang="fr-FR" sz="1600" dirty="0"/>
              <a:t>(</a:t>
            </a:r>
            <a:r>
              <a:rPr lang="fr-FR" sz="1600" dirty="0">
                <a:hlinkClick r:id="rId5"/>
              </a:rPr>
              <a:t>article 26 </a:t>
            </a:r>
            <a:r>
              <a:rPr lang="fr-FR" sz="1600" dirty="0"/>
              <a:t>et </a:t>
            </a:r>
            <a:r>
              <a:rPr lang="fr-FR" sz="1600" dirty="0">
                <a:hlinkClick r:id="rId4"/>
              </a:rPr>
              <a:t>article 46 </a:t>
            </a:r>
            <a:r>
              <a:rPr lang="fr-FR" sz="1600" dirty="0"/>
              <a:t>du décret n° 2007-1845).</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b="1" u="sng" dirty="0"/>
              <a:t>Concernant la validation des acquis de l’expérience</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600" dirty="0"/>
              <a:t>La durée maximale du congé pour participer aux épreuves de validation de l’expérience est </a:t>
            </a:r>
            <a:r>
              <a:rPr lang="fr-FR" sz="1600" b="1" dirty="0"/>
              <a:t>porté à 72h </a:t>
            </a:r>
            <a:r>
              <a:rPr lang="fr-FR" sz="1600" dirty="0"/>
              <a:t>pour les fonctionnaires, les agents contractuels, les assistants familiaux et maternels relevant de l’une des catégories prévues à l’article L. 422-3 du CGFP (</a:t>
            </a:r>
            <a:r>
              <a:rPr lang="fr-FR" sz="1600" dirty="0">
                <a:hlinkClick r:id="rId6"/>
              </a:rPr>
              <a:t>article 28 </a:t>
            </a:r>
            <a:r>
              <a:rPr lang="fr-FR" sz="1600" dirty="0"/>
              <a:t>et </a:t>
            </a:r>
            <a:r>
              <a:rPr lang="fr-FR" sz="1600" dirty="0">
                <a:hlinkClick r:id="rId7"/>
              </a:rPr>
              <a:t>article 47 </a:t>
            </a:r>
            <a:r>
              <a:rPr lang="fr-FR" sz="1600" dirty="0"/>
              <a:t>du décret n° 2007-1845).</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dirty="0"/>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177725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fontScale="92500" lnSpcReduction="10000"/>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Le congé de transition professionnelle</a:t>
            </a: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Applicable aux </a:t>
            </a:r>
            <a:r>
              <a:rPr lang="fr-FR" sz="1500" b="1" dirty="0"/>
              <a:t>fonctionnaires</a:t>
            </a:r>
            <a:r>
              <a:rPr lang="fr-FR" sz="1500" dirty="0"/>
              <a:t> </a:t>
            </a:r>
            <a:r>
              <a:rPr lang="fr-FR" sz="1500" dirty="0">
                <a:hlinkClick r:id="rId3"/>
              </a:rPr>
              <a:t>(article 34 du décret n° 2007-1845) </a:t>
            </a:r>
            <a:r>
              <a:rPr lang="fr-FR" sz="1500" dirty="0"/>
              <a:t>ainsi qu’aux </a:t>
            </a:r>
            <a:r>
              <a:rPr lang="fr-FR" sz="1500" b="1" dirty="0"/>
              <a:t>contractuels</a:t>
            </a:r>
            <a:r>
              <a:rPr lang="fr-FR" sz="1500" dirty="0"/>
              <a:t>, aux </a:t>
            </a:r>
            <a:r>
              <a:rPr lang="fr-FR" sz="1500" b="1" dirty="0"/>
              <a:t>assistants familiaux </a:t>
            </a:r>
            <a:r>
              <a:rPr lang="fr-FR" sz="1500" dirty="0"/>
              <a:t>et aux </a:t>
            </a:r>
            <a:r>
              <a:rPr lang="fr-FR" sz="1500" b="1" dirty="0"/>
              <a:t>assistants maternels </a:t>
            </a:r>
            <a:r>
              <a:rPr lang="fr-FR" sz="1500" dirty="0">
                <a:hlinkClick r:id="rId4"/>
              </a:rPr>
              <a:t>(article 48 du décret n° 2007-1845)</a:t>
            </a:r>
            <a:r>
              <a:rPr lang="fr-FR" sz="1500" dirty="0"/>
              <a:t> </a:t>
            </a:r>
            <a:r>
              <a:rPr lang="fr-FR" sz="1400" dirty="0"/>
              <a:t>prévues à l’article L. 422-3 du CGFP.</a:t>
            </a: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Permet de suivre une action ou un parcours de formation en vue d’exercer un nouveau métier au sein du secteur public ou du secteur privé.</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Il est accordé pour une </a:t>
            </a:r>
            <a:r>
              <a:rPr lang="fr-FR" sz="1500" b="1" dirty="0"/>
              <a:t>période maximale de 12 mois </a:t>
            </a:r>
            <a:r>
              <a:rPr lang="fr-FR" sz="1500" dirty="0"/>
              <a:t>qui peut être fractionnée en mois, semaines ou journée, pour une durée </a:t>
            </a:r>
            <a:r>
              <a:rPr lang="fr-FR" sz="1500" b="1" dirty="0"/>
              <a:t>: </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400" dirty="0"/>
              <a:t>Egale à au moins 120 heures s’il est sanctionné par une certification professionnelle enregistrée au répertoire national des certifications professionnelles, par une attestation de validation de blocs de compétence ou par une certification ou une habilitation enregistrée spécifique prévu par l’article L. 6113-6 du Code du travail ;</a:t>
            </a:r>
          </a:p>
          <a:p>
            <a:pPr marL="457200" lvl="2"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p>
          <a:p>
            <a:pPr marL="628650" lvl="2" algn="just" defTabSz="622304">
              <a:lnSpc>
                <a:spcPct val="90000"/>
              </a:lnSpc>
              <a:spcBef>
                <a:spcPts val="0"/>
              </a:spcBef>
              <a:spcAft>
                <a:spcPts val="300"/>
              </a:spcAft>
              <a:buSzPct val="100000"/>
              <a:buFontTx/>
              <a:buChar char="-"/>
              <a:defRPr sz="1800" b="0" i="0" u="none" strike="noStrike" kern="0" cap="none" spc="0" baseline="0">
                <a:solidFill>
                  <a:srgbClr val="000000"/>
                </a:solidFill>
                <a:uFillTx/>
              </a:defRPr>
            </a:pPr>
            <a:r>
              <a:rPr lang="fr-FR" sz="1400" dirty="0"/>
              <a:t>Egale à au moins 70 heures s’il a vocation à permettre l’accompagnement et le conseil des créateurs ou des repreneurs d’entreprises. </a:t>
            </a:r>
            <a:endParaRPr lang="fr-FR" sz="1400" b="1"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Lorsque le projet d’évolution professionnel nécessite des actions de formation dont la durée est supérieure à 12 mois, ce congés peut, à la demande de l’agent, être prolongé par un congé de formation professionnelle pour une durée cumulée totale de 5 ans sur l’ensemble de la carrière </a:t>
            </a:r>
            <a:r>
              <a:rPr lang="fr-FR" sz="1500" dirty="0">
                <a:hlinkClick r:id="rId5"/>
              </a:rPr>
              <a:t>(article 35 du décret 2007-1845)</a:t>
            </a: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346177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3EE3534-3CC0-6E41-9E2C-BB9212B08816}"/>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t="-9" b="9209"/>
          <a:stretch/>
        </p:blipFill>
        <p:spPr>
          <a:xfrm>
            <a:off x="-8165" y="996041"/>
            <a:ext cx="9160329" cy="5544000"/>
          </a:xfrm>
          <a:prstGeom prst="rect">
            <a:avLst/>
          </a:prstGeom>
        </p:spPr>
      </p:pic>
      <p:sp>
        <p:nvSpPr>
          <p:cNvPr id="3" name="Espace réservé du contenu 2"/>
          <p:cNvSpPr>
            <a:spLocks noGrp="1"/>
          </p:cNvSpPr>
          <p:nvPr>
            <p:ph idx="1"/>
          </p:nvPr>
        </p:nvSpPr>
        <p:spPr>
          <a:xfrm>
            <a:off x="-8164" y="2171700"/>
            <a:ext cx="9152164" cy="2213066"/>
          </a:xfrm>
        </p:spPr>
        <p:txBody>
          <a:bodyPr>
            <a:normAutofit/>
          </a:bodyPr>
          <a:lstStyle/>
          <a:p>
            <a:pPr marL="0" indent="0" algn="ctr">
              <a:buNone/>
            </a:pPr>
            <a:endParaRPr lang="fr-FR" sz="1600" b="1">
              <a:solidFill>
                <a:schemeClr val="tx2"/>
              </a:solidFill>
            </a:endParaRPr>
          </a:p>
          <a:p>
            <a:pPr marL="0" indent="0" algn="ctr">
              <a:buNone/>
            </a:pPr>
            <a:endParaRPr lang="fr-FR" sz="1600" b="1">
              <a:solidFill>
                <a:schemeClr val="tx2"/>
              </a:solidFill>
            </a:endParaRPr>
          </a:p>
          <a:p>
            <a:pPr marL="0" indent="0" algn="ctr">
              <a:buNone/>
            </a:pPr>
            <a:r>
              <a:rPr lang="fr-FR" sz="4000" b="1">
                <a:solidFill>
                  <a:schemeClr val="tx2"/>
                </a:solidFill>
              </a:rPr>
              <a:t>PANORAMA de l’actualité</a:t>
            </a:r>
            <a:endParaRPr lang="fr-FR" sz="1100">
              <a:solidFill>
                <a:schemeClr val="tx2"/>
              </a:solidFill>
            </a:endParaRPr>
          </a:p>
          <a:p>
            <a:pPr lvl="1" algn="just"/>
            <a:endParaRPr lang="fr-FR" sz="1600"/>
          </a:p>
          <a:p>
            <a:pPr algn="just"/>
            <a:endParaRPr lang="fr-FR" sz="1600"/>
          </a:p>
        </p:txBody>
      </p:sp>
    </p:spTree>
    <p:extLst>
      <p:ext uri="{BB962C8B-B14F-4D97-AF65-F5344CB8AC3E}">
        <p14:creationId xmlns:p14="http://schemas.microsoft.com/office/powerpoint/2010/main" val="201250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Le congé de transition professionnelle</a:t>
            </a: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Doit être demandé </a:t>
            </a:r>
            <a:r>
              <a:rPr lang="fr-FR" sz="1500" b="1" dirty="0"/>
              <a:t>au moins trois mois </a:t>
            </a:r>
            <a:r>
              <a:rPr lang="fr-FR" sz="1500" dirty="0"/>
              <a:t>avant la date à laquelle l’action de formation débute. </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La demande précise la nature de la formation, sa durée, le nom de l’organisme dispensateur et l’objectif professionnel visé</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b="1" dirty="0"/>
              <a:t>L’établissement d’emploi examine la demande </a:t>
            </a:r>
            <a:r>
              <a:rPr lang="fr-FR" sz="1500" dirty="0"/>
              <a:t>en appréciant sa cohérence avec le projet d’évolution professionnel, la pertinence des actions de formation et les perspectives d’emploi.</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La réponse doit être notifiée à l’agent, par écrit, dans un délai de deux mois suivant la réception de la demande. Toute décision de refus doit être motivée.</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Le </a:t>
            </a:r>
            <a:r>
              <a:rPr lang="fr-FR" sz="1500" b="1" dirty="0"/>
              <a:t>silence</a:t>
            </a:r>
            <a:r>
              <a:rPr lang="fr-FR" sz="1500" dirty="0"/>
              <a:t> gardé par l’administration à l’issue de ce délai </a:t>
            </a:r>
            <a:r>
              <a:rPr lang="fr-FR" sz="1500" b="1" dirty="0"/>
              <a:t>vaut refus</a:t>
            </a:r>
            <a:r>
              <a:rPr lang="fr-FR" sz="1500" dirty="0"/>
              <a:t>.</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Si la collectivité accepte la demande, le bénéfice du congé peut être différé dans l’intérêt du service.</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223438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Le congé de transition professionnelle</a:t>
            </a: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Pendant le congé, l’agent est en </a:t>
            </a:r>
            <a:r>
              <a:rPr lang="fr-FR" sz="1500" b="1" dirty="0"/>
              <a:t>position d’activité</a:t>
            </a:r>
            <a:r>
              <a:rPr lang="fr-FR" sz="1500"/>
              <a:t>. </a:t>
            </a:r>
            <a:r>
              <a:rPr lang="fr-FR" sz="1500">
                <a:hlinkClick r:id="rId3"/>
              </a:rPr>
              <a:t>(</a:t>
            </a:r>
            <a:r>
              <a:rPr lang="fr-FR" sz="1500" dirty="0">
                <a:hlinkClick r:id="rId3"/>
              </a:rPr>
              <a:t>article 37 du décret n° 2007-1845).</a:t>
            </a: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L’agent conserve son traitement brut, l’indemnité de résidence et le supplément familiale de traitement.</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La collectivité peut prévoir, par délibération, le maintien des primes et indemnités </a:t>
            </a:r>
            <a:r>
              <a:rPr lang="fr-FR" sz="1500" dirty="0">
                <a:hlinkClick r:id="rId4"/>
              </a:rPr>
              <a:t>(article 38 décret n° 2007-1845).</a:t>
            </a: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Le bénéficiaire du congé doit transmettre, selon un calendrier fixé d’un commun accord, les attestations établies par l’organisme de formation. A défaut, le bénéfice du congé cesse.</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La collectivité ou l’établissement d’emploi est tenu de </a:t>
            </a:r>
            <a:r>
              <a:rPr lang="fr-FR" sz="1500" b="1" dirty="0"/>
              <a:t>prendre en charge les frais de formation</a:t>
            </a:r>
            <a:r>
              <a:rPr lang="fr-FR" sz="1500" dirty="0"/>
              <a:t>. Il est possible, par délibération</a:t>
            </a:r>
            <a:r>
              <a:rPr lang="fr-FR" sz="1600" dirty="0"/>
              <a:t> </a:t>
            </a:r>
            <a:r>
              <a:rPr lang="fr-FR" sz="1500" dirty="0"/>
              <a:t>de fixer un plafond à la prise en charge des frais de formation et de prendre en charge les frais de déplacement occasionnés par les déplacements de l’agent concerné.</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270168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5234744" y="1492092"/>
            <a:ext cx="2581571" cy="743414"/>
          </a:xfrm>
          <a:prstGeom prst="homePlat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1980331"/>
            <a:ext cx="8817427" cy="4788114"/>
          </a:xfrm>
        </p:spPr>
        <p:txBody>
          <a:bodyPr>
            <a:normAutofit/>
          </a:bodyPr>
          <a:lstStyle/>
          <a:p>
            <a:pPr marL="0" indent="0" algn="ctr">
              <a:buNone/>
            </a:pPr>
            <a:endParaRPr lang="fr-FR" sz="1100" b="1" dirty="0">
              <a:solidFill>
                <a:schemeClr val="tx2"/>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b="1" dirty="0"/>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300" dirty="0">
              <a:solidFill>
                <a:srgbClr val="000000"/>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2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400" b="1" u="sng" dirty="0">
                <a:solidFill>
                  <a:srgbClr val="0070C0"/>
                </a:solidFill>
              </a:rPr>
              <a:t>La formalisation de l’offre d’accompagnement personnalisé</a:t>
            </a: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endParaRPr lang="fr-FR" b="1" u="sng" dirty="0">
              <a:solidFill>
                <a:srgbClr val="0070C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endParaRPr lang="fr-FR" b="1" u="sng" dirty="0">
              <a:solidFill>
                <a:srgbClr val="0070C0"/>
              </a:solidFill>
            </a:endParaRP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Chaque employeur, pour les agents qu’il emploi, et chaque centre de gestion, pour les agents relevant de sa compétence, doivent </a:t>
            </a:r>
            <a:r>
              <a:rPr lang="fr-FR" sz="1500" b="1" dirty="0"/>
              <a:t>élaborer un document formalisant l’offre personnalisé d’accompagnement dont peuvent bénéficier </a:t>
            </a:r>
            <a:r>
              <a:rPr lang="fr-FR" sz="1500" dirty="0"/>
              <a:t>les agents intéressés, les modalités d’accès à cette offre, les ressources et les outils pouvant être mis en œuvre.</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Identifie les dispositifs individuels et collectifs d’information, de conseil, de soutien et de formation proposé aux agents parmi lesquels le bilan de parcours professionnel ainsi que le plan individuel de développement des compétences.</a:t>
            </a:r>
          </a:p>
          <a:p>
            <a:pPr marL="285750" lvl="1"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Ce document doit être </a:t>
            </a:r>
            <a:r>
              <a:rPr lang="fr-FR" sz="1500" b="1" dirty="0"/>
              <a:t>rendu accessible aux agents par voie numérique ou par tout autre moyen </a:t>
            </a:r>
            <a:r>
              <a:rPr lang="fr-FR" sz="1500" dirty="0"/>
              <a:t>et donne lieu à une information du comité social territorial (ou du comité technique jusqu’au 1</a:t>
            </a:r>
            <a:r>
              <a:rPr lang="fr-FR" sz="1500" baseline="30000" dirty="0"/>
              <a:t>er</a:t>
            </a:r>
            <a:r>
              <a:rPr lang="fr-FR" sz="1500" dirty="0"/>
              <a:t> janvier 2023).</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b="1" dirty="0"/>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4" y="1490234"/>
            <a:ext cx="6807553" cy="743515"/>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1"/>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400" b="0" i="0" u="none" strike="noStrike" kern="1200" cap="all" spc="0" dirty="0">
                <a:solidFill>
                  <a:schemeClr val="bg1"/>
                </a:solidFill>
                <a:uFillTx/>
                <a:latin typeface="Arial" pitchFamily="34"/>
                <a:cs typeface="Arial" pitchFamily="34"/>
              </a:rPr>
              <a:t>L’accompagnement des agents dans l’élaboration de leur projet professionnel</a:t>
            </a:r>
          </a:p>
        </p:txBody>
      </p:sp>
    </p:spTree>
    <p:extLst>
      <p:ext uri="{BB962C8B-B14F-4D97-AF65-F5344CB8AC3E}">
        <p14:creationId xmlns:p14="http://schemas.microsoft.com/office/powerpoint/2010/main" val="320065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La formalisation de l’offre d’accompagnement personnalisé</a:t>
            </a: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Le bilan de parcours professionnel se définit comme un </a:t>
            </a:r>
            <a:r>
              <a:rPr lang="fr-FR" sz="1500" b="1" dirty="0"/>
              <a:t>analyse du parcours professionnel et des motivations de l’agent</a:t>
            </a:r>
            <a:r>
              <a:rPr lang="fr-FR" sz="1500" dirty="0"/>
              <a:t> en vue de l’aider à élaborer et à mettre en œuvre son projet professionnel </a:t>
            </a:r>
            <a:r>
              <a:rPr lang="fr-FR" sz="1500" dirty="0">
                <a:hlinkClick r:id="rId3"/>
              </a:rPr>
              <a:t>(article 7 du décret n° 2022-1043)</a:t>
            </a:r>
            <a:r>
              <a:rPr lang="fr-FR" sz="1500" dirty="0"/>
              <a:t>.</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Réalisé à la demande de l’agent ou à l’initiative de l’employeur avec son accord </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Conduit par un professionnel qualifié en matière d’accompagnement des évolutions professionnelles. </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Un </a:t>
            </a:r>
            <a:r>
              <a:rPr lang="fr-FR" sz="1500" b="1" dirty="0"/>
              <a:t>document de synthèse est établi </a:t>
            </a:r>
            <a:r>
              <a:rPr lang="fr-FR" sz="1500" dirty="0"/>
              <a:t>conjointement par l’agent et le professionnel.</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Lorsqu’une personne en situation de handicap bénéficie d’un bilan de parcours professionnel, le référent handicap doit obligatoirement en être informé.</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256404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La formalisation de l’offre d’accompagnement personnalisé</a:t>
            </a: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Le plan individuel de développement des compétences consiste </a:t>
            </a:r>
            <a:r>
              <a:rPr lang="fr-FR" sz="1500" b="1" dirty="0"/>
              <a:t>en la conception et la mise en œuvre d’un ensemble  d’action </a:t>
            </a:r>
            <a:r>
              <a:rPr lang="fr-FR" sz="1500" dirty="0"/>
              <a:t>ayant pour objet la réussite du projet d’évolution professionnel </a:t>
            </a:r>
            <a:r>
              <a:rPr lang="fr-FR" sz="1500" dirty="0">
                <a:hlinkClick r:id="rId3"/>
              </a:rPr>
              <a:t>(article 8 du décret 2022-1043)</a:t>
            </a:r>
            <a:r>
              <a:rPr lang="fr-FR" sz="1500" dirty="0"/>
              <a:t>.</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Etabli à la demande de l’agent ou à l’initiative de l’employeur avec son accord.</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Ce document </a:t>
            </a:r>
            <a:r>
              <a:rPr lang="fr-FR" sz="1500" b="1" dirty="0"/>
              <a:t>formalise les engagements convenus entre les parties </a:t>
            </a:r>
            <a:r>
              <a:rPr lang="fr-FR" sz="1500" dirty="0"/>
              <a:t>en s’appuyant notamment sur le document de synthèse du bilan de parcours professionnel.</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Des arrêté des ministres chargés de la fonction publique, de la santé et des collectivités territoriales viendront préciser les modalités d’élaboration et de mise en œuvre du bilan de parcours et du plan individuel de développement des compétences </a:t>
            </a:r>
            <a:r>
              <a:rPr lang="fr-FR" sz="1500" dirty="0">
                <a:hlinkClick r:id="rId3"/>
              </a:rPr>
              <a:t>(article 8 du décret 2022-1043)</a:t>
            </a:r>
            <a:r>
              <a:rPr lang="fr-FR" sz="1500" dirty="0"/>
              <a:t>.</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10145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121080D-2681-3B2D-C1E5-C75D016C4573}"/>
              </a:ext>
            </a:extLst>
          </p:cNvPr>
          <p:cNvSpPr/>
          <p:nvPr/>
        </p:nvSpPr>
        <p:spPr>
          <a:xfrm>
            <a:off x="322118" y="2119744"/>
            <a:ext cx="8562109" cy="3865419"/>
          </a:xfrm>
          <a:prstGeom prst="roundRect">
            <a:avLst/>
          </a:prstGeom>
          <a:solidFill>
            <a:srgbClr val="4976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1480008"/>
            <a:ext cx="8817427" cy="4910401"/>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0" lvl="1" indent="0" algn="ctr"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70C0"/>
              </a:solidFill>
            </a:endParaRPr>
          </a:p>
          <a:p>
            <a:pPr marL="0" lvl="1" indent="0" algn="ctr"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70C0"/>
              </a:solidFill>
            </a:endParaRPr>
          </a:p>
          <a:p>
            <a:pPr marL="0" lvl="1" indent="0" algn="ctr"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70C0"/>
              </a:solidFill>
            </a:endParaRPr>
          </a:p>
          <a:p>
            <a:pPr marL="0" lvl="1" indent="0" algn="ctr"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2800" dirty="0">
              <a:solidFill>
                <a:srgbClr val="0070C0"/>
              </a:solidFill>
            </a:endParaRPr>
          </a:p>
          <a:p>
            <a:pPr marL="0" lvl="1" indent="0" algn="ctr"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2800" b="1">
                <a:solidFill>
                  <a:schemeClr val="bg1"/>
                </a:solidFill>
                <a:latin typeface="Century Gothic" panose="020B0502020202020204" pitchFamily="34" charset="0"/>
                <a:ea typeface="Times New Roman" panose="02020603050405020304" pitchFamily="18" charset="0"/>
              </a:rPr>
              <a:t>F</a:t>
            </a:r>
            <a:r>
              <a:rPr lang="fr-FR" sz="2800" b="1">
                <a:solidFill>
                  <a:schemeClr val="bg1"/>
                </a:solidFill>
                <a:effectLst/>
                <a:latin typeface="Century Gothic" panose="020B0502020202020204" pitchFamily="34" charset="0"/>
                <a:ea typeface="Times New Roman" panose="02020603050405020304" pitchFamily="18" charset="0"/>
              </a:rPr>
              <a:t>OCUS</a:t>
            </a:r>
            <a:endParaRPr lang="fr-FR" sz="2800" b="1" dirty="0">
              <a:solidFill>
                <a:schemeClr val="bg1"/>
              </a:solidFill>
              <a:effectLst/>
              <a:latin typeface="Century Gothic" panose="020B0502020202020204" pitchFamily="34" charset="0"/>
              <a:ea typeface="Times New Roman" panose="02020603050405020304" pitchFamily="18" charset="0"/>
            </a:endParaRPr>
          </a:p>
          <a:p>
            <a:pPr marL="0" lvl="1" indent="0" algn="ctr"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2800" b="1" dirty="0">
                <a:solidFill>
                  <a:schemeClr val="bg1"/>
                </a:solidFill>
                <a:effectLst/>
                <a:latin typeface="Century Gothic" panose="020B0502020202020204" pitchFamily="34" charset="0"/>
                <a:ea typeface="Times New Roman" panose="02020603050405020304" pitchFamily="18" charset="0"/>
              </a:rPr>
              <a:t> sur </a:t>
            </a:r>
            <a:r>
              <a:rPr lang="fr-FR" sz="2800" b="1" u="sng" dirty="0">
                <a:solidFill>
                  <a:schemeClr val="bg1"/>
                </a:solidFill>
                <a:effectLst/>
                <a:latin typeface="Century Gothic" panose="020B0502020202020204" pitchFamily="34" charset="0"/>
                <a:ea typeface="Times New Roman" panose="02020603050405020304" pitchFamily="18" charset="0"/>
              </a:rPr>
              <a:t>le conseil en évolution professionnelle</a:t>
            </a:r>
            <a:r>
              <a:rPr lang="fr-FR" sz="2800" b="1" dirty="0">
                <a:solidFill>
                  <a:schemeClr val="bg1"/>
                </a:solidFill>
                <a:effectLst/>
                <a:latin typeface="Century Gothic" panose="020B0502020202020204" pitchFamily="34" charset="0"/>
                <a:ea typeface="Times New Roman" panose="02020603050405020304" pitchFamily="18" charset="0"/>
              </a:rPr>
              <a:t> proposé par le service emploi du CDG13 </a:t>
            </a:r>
          </a:p>
          <a:p>
            <a:pPr marL="0" lvl="1" indent="0" algn="ctr"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2800" b="1" dirty="0">
                <a:solidFill>
                  <a:schemeClr val="bg1"/>
                </a:solidFill>
                <a:effectLst/>
                <a:latin typeface="Century Gothic" panose="020B0502020202020204" pitchFamily="34" charset="0"/>
                <a:ea typeface="Times New Roman" panose="02020603050405020304" pitchFamily="18" charset="0"/>
              </a:rPr>
              <a:t>pour les collectivités et établissements affiliés</a:t>
            </a:r>
            <a:endParaRPr lang="fr-FR" sz="3600" b="1" dirty="0">
              <a:solidFill>
                <a:schemeClr val="bg1"/>
              </a:solidFill>
              <a:latin typeface="Century Gothic" panose="020B0502020202020204" pitchFamily="34" charset="0"/>
            </a:endParaRP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111452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La période d’immersion professionnelle</a:t>
            </a: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Chaque agent public peut bénéficier d’une période d’immersion professionnelle auprès d’un des employeurs publics ou de tout autre organisme public pour une période comprise entre deux et 10 jours consécutifs ou non </a:t>
            </a:r>
            <a:r>
              <a:rPr lang="fr-FR" sz="1500" dirty="0">
                <a:hlinkClick r:id="rId3"/>
              </a:rPr>
              <a:t>(article 9 du décret n°2022-1043)</a:t>
            </a: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La durée cumulée ne peut être inférieure à 20 jours sur une période de trois ans</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Une demande doit être présentée par l’agent à l’administration qui l’emploi </a:t>
            </a:r>
            <a:r>
              <a:rPr lang="fr-FR" sz="1500" b="1" dirty="0"/>
              <a:t>au moins trois mois </a:t>
            </a:r>
            <a:r>
              <a:rPr lang="fr-FR" sz="1500" dirty="0"/>
              <a:t>avant la date de l’immersion souhaitée </a:t>
            </a:r>
            <a:r>
              <a:rPr lang="fr-FR" sz="1500" dirty="0">
                <a:hlinkClick r:id="rId4"/>
              </a:rPr>
              <a:t>(article 10 du décret n° 2022-1043)</a:t>
            </a:r>
            <a:r>
              <a:rPr lang="fr-FR" sz="1500" dirty="0"/>
              <a:t>.</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La demande est instruite par l’administration au regard de la cohérence du projet d’évolution professionnel.</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La décision doit être </a:t>
            </a:r>
            <a:r>
              <a:rPr lang="fr-FR" sz="1500" b="1" dirty="0"/>
              <a:t>notifiée à l’agent dans un délai d’un mois </a:t>
            </a:r>
            <a:r>
              <a:rPr lang="fr-FR" sz="1500" dirty="0"/>
              <a:t>suivant sa réception</a:t>
            </a:r>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Une convention tripartite précisant les fonctions observées, le lieu, la date et la durée de la période d’immersion devra être signée entre l’agent, l’administration d’emploi et la structure d’accueil </a:t>
            </a:r>
            <a:r>
              <a:rPr lang="fr-FR" sz="1500" dirty="0">
                <a:hlinkClick r:id="rId5"/>
              </a:rPr>
              <a:t>(article 11 du décret n° 2022-1043)</a:t>
            </a:r>
            <a:r>
              <a:rPr lang="fr-FR" sz="1500" dirty="0"/>
              <a:t>.</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105820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480008"/>
            <a:ext cx="8817427" cy="5229077"/>
          </a:xfrm>
        </p:spPr>
        <p:txBody>
          <a:bodyPr>
            <a:normAutofit/>
          </a:bodyPr>
          <a:lstStyle/>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400" dirty="0">
              <a:solidFill>
                <a:srgbClr val="000000"/>
              </a:solidFill>
            </a:endParaRP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u="sng" dirty="0">
                <a:solidFill>
                  <a:srgbClr val="0070C0"/>
                </a:solidFill>
              </a:rPr>
              <a:t>La période d’immersion professionnelle</a:t>
            </a:r>
          </a:p>
          <a:p>
            <a:pPr marL="285750" lvl="1" algn="ctr"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b="1" u="sng"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Durant l’immersion l’agent est considéré comme étant en mission </a:t>
            </a:r>
            <a:r>
              <a:rPr lang="fr-FR" sz="1500" dirty="0">
                <a:hlinkClick r:id="rId3"/>
              </a:rPr>
              <a:t>(article 12 du décret n°2022-1043)</a:t>
            </a: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endParaRPr lang="fr-FR" sz="1500" dirty="0"/>
          </a:p>
          <a:p>
            <a:pPr marL="285750" lvl="1" algn="just" defTabSz="622304">
              <a:lnSpc>
                <a:spcPct val="90000"/>
              </a:lnSpc>
              <a:spcBef>
                <a:spcPts val="0"/>
              </a:spcBef>
              <a:spcAft>
                <a:spcPts val="300"/>
              </a:spcAft>
              <a:buSzPct val="100000"/>
              <a:buFont typeface="Wingdings" panose="05000000000000000000" pitchFamily="2" charset="2"/>
              <a:buChar char="Ø"/>
              <a:defRPr sz="1800" b="0" i="0" u="none" strike="noStrike" kern="0" cap="none" spc="0" baseline="0">
                <a:solidFill>
                  <a:srgbClr val="000000"/>
                </a:solidFill>
                <a:uFillTx/>
              </a:defRPr>
            </a:pPr>
            <a:r>
              <a:rPr lang="fr-FR" sz="1500" dirty="0"/>
              <a:t>La période d’immersion est décomptée du temps de service de l’agent et est sans incidence sur sa rémunération.</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189820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15402"/>
            <a:ext cx="9144000" cy="801211"/>
          </a:xfrm>
        </p:spPr>
        <p:txBody>
          <a:bodyPr>
            <a:normAutofit fontScale="90000"/>
          </a:bodyPr>
          <a:lstStyle/>
          <a:p>
            <a:pPr algn="ctr"/>
            <a:r>
              <a:rPr lang="fr-FR" sz="2800"/>
              <a:t>MERCI POUR VOTRE ATTENTION !</a:t>
            </a:r>
            <a:br>
              <a:rPr lang="fr-FR" sz="2800"/>
            </a:br>
            <a:br>
              <a:rPr lang="fr-FR" sz="2800"/>
            </a:br>
            <a:r>
              <a:rPr lang="fr-FR" sz="2200" b="0" i="1"/>
              <a:t>Pour aller plus loin cliquez sur les images</a:t>
            </a:r>
            <a:br>
              <a:rPr lang="fr-FR" sz="2200"/>
            </a:br>
            <a:br>
              <a:rPr lang="fr-FR" sz="2200"/>
            </a:br>
            <a:endParaRPr lang="fr-FR" sz="2200">
              <a:solidFill>
                <a:srgbClr val="004D9B"/>
              </a:solidFill>
            </a:endParaRPr>
          </a:p>
        </p:txBody>
      </p:sp>
      <p:pic>
        <p:nvPicPr>
          <p:cNvPr id="10" name="Image 9">
            <a:hlinkClick r:id="rId2"/>
            <a:extLst>
              <a:ext uri="{FF2B5EF4-FFF2-40B4-BE49-F238E27FC236}">
                <a16:creationId xmlns:a16="http://schemas.microsoft.com/office/drawing/2014/main" id="{29397E8D-CA33-0C42-9E32-251F34D062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2331" y="3537587"/>
            <a:ext cx="1397000" cy="1384300"/>
          </a:xfrm>
          <a:prstGeom prst="rect">
            <a:avLst/>
          </a:prstGeom>
        </p:spPr>
      </p:pic>
      <p:sp>
        <p:nvSpPr>
          <p:cNvPr id="5" name="Rectangle 4">
            <a:extLst>
              <a:ext uri="{FF2B5EF4-FFF2-40B4-BE49-F238E27FC236}">
                <a16:creationId xmlns:a16="http://schemas.microsoft.com/office/drawing/2014/main" id="{E5A88CA8-75D8-416C-8E74-EFB99290F523}"/>
              </a:ext>
            </a:extLst>
          </p:cNvPr>
          <p:cNvSpPr/>
          <p:nvPr/>
        </p:nvSpPr>
        <p:spPr>
          <a:xfrm>
            <a:off x="410998" y="3051592"/>
            <a:ext cx="5316702" cy="1962076"/>
          </a:xfrm>
          <a:prstGeom prst="rect">
            <a:avLst/>
          </a:prstGeom>
        </p:spPr>
        <p:txBody>
          <a:bodyPr wrap="square">
            <a:spAutoFit/>
          </a:bodyPr>
          <a:lstStyle/>
          <a:p>
            <a:pPr algn="just">
              <a:lnSpc>
                <a:spcPct val="150000"/>
              </a:lnSpc>
            </a:pPr>
            <a:r>
              <a:rPr lang="fr-FR" b="1" spc="-25">
                <a:cs typeface="Calibri"/>
              </a:rPr>
              <a:t>CNFPT catalogue 2022 </a:t>
            </a:r>
            <a:r>
              <a:rPr lang="fr-FR" spc="-25">
                <a:cs typeface="Calibri"/>
              </a:rPr>
              <a:t>: </a:t>
            </a:r>
            <a:r>
              <a:rPr lang="fr-FR" sz="1500" spc="-25">
                <a:cs typeface="Calibri"/>
              </a:rPr>
              <a:t>Les stages qui étaient organisés au sein des INSET (notamment les stages pour les agents de catégorie A) sont dorénavant organisés par votre délégation PACA et dans les antennes de proximité.</a:t>
            </a:r>
          </a:p>
          <a:p>
            <a:pPr algn="just">
              <a:lnSpc>
                <a:spcPct val="150000"/>
              </a:lnSpc>
            </a:pPr>
            <a:r>
              <a:rPr lang="fr-FR" sz="1500" spc="-25">
                <a:cs typeface="Calibri"/>
              </a:rPr>
              <a:t>Retrouvez toutes les dates sur le </a:t>
            </a:r>
            <a:r>
              <a:rPr lang="fr-FR" spc="-25">
                <a:cs typeface="Calibri"/>
                <a:hlinkClick r:id="rId4"/>
              </a:rPr>
              <a:t>catalogue en ligne</a:t>
            </a:r>
            <a:r>
              <a:rPr lang="fr-FR" spc="-25">
                <a:cs typeface="Calibri"/>
              </a:rPr>
              <a:t>.</a:t>
            </a:r>
          </a:p>
        </p:txBody>
      </p:sp>
    </p:spTree>
    <p:extLst>
      <p:ext uri="{BB962C8B-B14F-4D97-AF65-F5344CB8AC3E}">
        <p14:creationId xmlns:p14="http://schemas.microsoft.com/office/powerpoint/2010/main" val="104113016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9827" y="1245692"/>
            <a:ext cx="8229600" cy="468000"/>
          </a:xfrm>
        </p:spPr>
        <p:txBody>
          <a:bodyPr>
            <a:normAutofit/>
          </a:bodyPr>
          <a:lstStyle/>
          <a:p>
            <a:pPr algn="ctr"/>
            <a:r>
              <a:rPr lang="fr-FR" sz="2000"/>
              <a:t>Le centre ressource des collectivités territoriales</a:t>
            </a:r>
          </a:p>
        </p:txBody>
      </p:sp>
      <p:pic>
        <p:nvPicPr>
          <p:cNvPr id="4" name="Image 3">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650" y="2055898"/>
            <a:ext cx="4032448" cy="4008303"/>
          </a:xfrm>
          <a:prstGeom prst="rect">
            <a:avLst/>
          </a:prstGeom>
        </p:spPr>
      </p:pic>
      <p:sp>
        <p:nvSpPr>
          <p:cNvPr id="5" name="Rectangle 4"/>
          <p:cNvSpPr/>
          <p:nvPr/>
        </p:nvSpPr>
        <p:spPr>
          <a:xfrm>
            <a:off x="5244802" y="3560291"/>
            <a:ext cx="3544625" cy="369332"/>
          </a:xfrm>
          <a:prstGeom prst="rect">
            <a:avLst/>
          </a:prstGeom>
        </p:spPr>
        <p:txBody>
          <a:bodyPr wrap="none">
            <a:spAutoFit/>
          </a:bodyPr>
          <a:lstStyle/>
          <a:p>
            <a:r>
              <a:rPr lang="fr-FR">
                <a:hlinkClick r:id="rId2"/>
              </a:rPr>
              <a:t>https://www.wikiterritorial.cnfpt.fr/</a:t>
            </a:r>
            <a:endParaRPr lang="fr-FR"/>
          </a:p>
        </p:txBody>
      </p:sp>
    </p:spTree>
    <p:extLst>
      <p:ext uri="{BB962C8B-B14F-4D97-AF65-F5344CB8AC3E}">
        <p14:creationId xmlns:p14="http://schemas.microsoft.com/office/powerpoint/2010/main" val="29355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B59C99-22CB-F09F-D890-D9285B150B46}"/>
              </a:ext>
            </a:extLst>
          </p:cNvPr>
          <p:cNvSpPr>
            <a:spLocks noChangeAspect="1"/>
          </p:cNvSpPr>
          <p:nvPr/>
        </p:nvSpPr>
        <p:spPr>
          <a:xfrm>
            <a:off x="0" y="985961"/>
            <a:ext cx="9144000" cy="5580000"/>
          </a:xfrm>
          <a:prstGeom prst="rect">
            <a:avLst/>
          </a:prstGeom>
          <a:blipFill>
            <a:blip r:embed="rId2"/>
            <a:stretch>
              <a:fillRect l="-10237" t="195" r="-9842" b="4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3668A3EF-67B9-A47F-FE8A-EDA20CF3F660}"/>
              </a:ext>
            </a:extLst>
          </p:cNvPr>
          <p:cNvSpPr/>
          <p:nvPr/>
        </p:nvSpPr>
        <p:spPr>
          <a:xfrm>
            <a:off x="779226" y="1600200"/>
            <a:ext cx="7365279" cy="1622066"/>
          </a:xfrm>
          <a:prstGeom prst="round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9FF2484-EDB6-44C0-8329-2EEB8FFDA15F}"/>
              </a:ext>
            </a:extLst>
          </p:cNvPr>
          <p:cNvSpPr txBox="1"/>
          <p:nvPr/>
        </p:nvSpPr>
        <p:spPr>
          <a:xfrm>
            <a:off x="659940" y="1872624"/>
            <a:ext cx="7603849" cy="1077218"/>
          </a:xfrm>
          <a:prstGeom prst="rect">
            <a:avLst/>
          </a:prstGeom>
          <a:noFill/>
          <a:ln>
            <a:noFill/>
          </a:ln>
        </p:spPr>
        <p:txBody>
          <a:bodyPr wrap="square" rtlCol="0">
            <a:spAutoFit/>
          </a:bodyPr>
          <a:lstStyle/>
          <a:p>
            <a:pPr algn="ctr"/>
            <a:r>
              <a:rPr lang="fr-FR" sz="3200" b="1" dirty="0">
                <a:solidFill>
                  <a:schemeClr val="bg1"/>
                </a:solidFill>
              </a:rPr>
              <a:t>Mesures pour le pouvoir d’achat </a:t>
            </a:r>
          </a:p>
          <a:p>
            <a:pPr algn="ctr"/>
            <a:r>
              <a:rPr lang="fr-FR" sz="3200" b="1" dirty="0">
                <a:solidFill>
                  <a:schemeClr val="bg1"/>
                </a:solidFill>
              </a:rPr>
              <a:t>des fonctionnaires</a:t>
            </a:r>
          </a:p>
        </p:txBody>
      </p:sp>
    </p:spTree>
    <p:extLst>
      <p:ext uri="{BB962C8B-B14F-4D97-AF65-F5344CB8AC3E}">
        <p14:creationId xmlns:p14="http://schemas.microsoft.com/office/powerpoint/2010/main" val="147376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286" y="1620450"/>
            <a:ext cx="8817427" cy="4728755"/>
          </a:xfrm>
        </p:spPr>
        <p:txBody>
          <a:bodyPr>
            <a:normAutofit/>
          </a:bodyPr>
          <a:lstStyle/>
          <a:p>
            <a:pPr marL="0" indent="0" algn="ctr">
              <a:buNone/>
            </a:pPr>
            <a:endParaRPr lang="fr-FR" sz="1100" b="1" dirty="0">
              <a:solidFill>
                <a:schemeClr val="tx2"/>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600" i="0" dirty="0">
                <a:effectLst/>
                <a:latin typeface="+mn-lt"/>
              </a:rPr>
              <a:t>A l’occasion de la </a:t>
            </a:r>
            <a:r>
              <a:rPr lang="fr-FR" sz="1600" i="0" dirty="0">
                <a:effectLst/>
                <a:latin typeface="+mn-lt"/>
                <a:hlinkClick r:id="rId3"/>
              </a:rPr>
              <a:t>Conférence salariale du mardi 28 juin 2022</a:t>
            </a:r>
            <a:r>
              <a:rPr lang="fr-FR" sz="1600" i="0" dirty="0">
                <a:effectLst/>
                <a:latin typeface="+mn-lt"/>
              </a:rPr>
              <a:t>, le ministre de la Transformation et de la Fonction publiques a annoncé des mesures en faveur des fonctionnaires pour répondre à l’inflation :</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latin typeface="+mn-lt"/>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600" b="1" i="0" dirty="0">
                <a:solidFill>
                  <a:srgbClr val="0070C0"/>
                </a:solidFill>
                <a:effectLst/>
                <a:latin typeface="+mn-lt"/>
              </a:rPr>
              <a:t>Augmentation du point d’indice</a:t>
            </a: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600" b="1" kern="0" dirty="0">
                <a:solidFill>
                  <a:srgbClr val="0070C0"/>
                </a:solidFill>
                <a:latin typeface="+mn-lt"/>
              </a:rPr>
              <a:t>Reconduction de la GIPA pour 2022</a:t>
            </a: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600" b="1" kern="0" dirty="0">
                <a:solidFill>
                  <a:srgbClr val="0070C0"/>
                </a:solidFill>
                <a:latin typeface="+mn-lt"/>
              </a:rPr>
              <a:t>Revalorisation du début de carrière de la catégorie B</a:t>
            </a: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600" kern="0" dirty="0">
                <a:latin typeface="+mn-lt"/>
              </a:rPr>
              <a:t>Extension du forfait mobilités durables</a:t>
            </a: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600" kern="0" dirty="0">
                <a:latin typeface="+mn-lt"/>
              </a:rPr>
              <a:t>Revalorisation et extension de la participation aux frais de restauration</a:t>
            </a: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600" kern="0" dirty="0">
              <a:latin typeface="+mn-lt"/>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600" kern="0" dirty="0">
                <a:latin typeface="+mn-lt"/>
              </a:rPr>
              <a:t>Plusieurs décrets ont ainsi été publiés en ce sens</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202672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3853081" y="1490335"/>
            <a:ext cx="3323231" cy="539790"/>
          </a:xfrm>
          <a:prstGeom prst="homePlat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2030025"/>
            <a:ext cx="8817427" cy="4728755"/>
          </a:xfrm>
          <a:ln>
            <a:noFill/>
          </a:ln>
        </p:spPr>
        <p:txBody>
          <a:bodyPr>
            <a:normAutofit/>
          </a:bodyPr>
          <a:lstStyle/>
          <a:p>
            <a:pPr marL="0" indent="0" algn="ctr">
              <a:buNone/>
            </a:pPr>
            <a:endParaRPr lang="fr-FR" sz="1100" b="1" dirty="0">
              <a:solidFill>
                <a:schemeClr val="tx2"/>
              </a:solidFill>
            </a:endParaRPr>
          </a:p>
          <a:p>
            <a:pPr marL="285750" lvl="1" algn="just" defTabSz="622304">
              <a:lnSpc>
                <a:spcPct val="90000"/>
              </a:lnSpc>
              <a:spcBef>
                <a:spcPts val="0"/>
              </a:spcBef>
              <a:spcAft>
                <a:spcPts val="300"/>
              </a:spcAft>
              <a:buSzPct val="100000"/>
              <a:buFont typeface="Wingdings" panose="05000000000000000000" pitchFamily="2" charset="2"/>
              <a:buChar char="§"/>
              <a:defRPr sz="1800" b="0" i="0" u="none" strike="noStrike" kern="0" cap="none" spc="0" baseline="0">
                <a:solidFill>
                  <a:srgbClr val="000000"/>
                </a:solidFill>
                <a:uFillTx/>
              </a:defRPr>
            </a:pPr>
            <a:endParaRPr lang="fr-FR" sz="200" b="1" i="0" dirty="0">
              <a:effectLst/>
              <a:hlinkClick r:id="rId3"/>
            </a:endParaRPr>
          </a:p>
          <a:p>
            <a:pPr marL="285750" lvl="1" algn="just" defTabSz="622304">
              <a:lnSpc>
                <a:spcPct val="90000"/>
              </a:lnSpc>
              <a:spcBef>
                <a:spcPts val="0"/>
              </a:spcBef>
              <a:spcAft>
                <a:spcPts val="300"/>
              </a:spcAft>
              <a:buSzPct val="100000"/>
              <a:buFont typeface="Wingdings" panose="05000000000000000000" pitchFamily="2" charset="2"/>
              <a:buChar char="§"/>
              <a:defRPr sz="1800" b="0" i="0" u="none" strike="noStrike" kern="0" cap="none" spc="0" baseline="0">
                <a:solidFill>
                  <a:srgbClr val="000000"/>
                </a:solidFill>
                <a:uFillTx/>
              </a:defRPr>
            </a:pPr>
            <a:r>
              <a:rPr lang="fr-FR" sz="1700" b="1" i="0" dirty="0">
                <a:effectLst/>
                <a:hlinkClick r:id="rId4"/>
              </a:rPr>
              <a:t>Décret n° 2022-994 du 7 juillet 2022 portant majoration de la rémunération des personnels civils et militaires de l'Etat, des personnels des collectivités territoriales et des établissements publics d'hospitalisation</a:t>
            </a:r>
            <a:endParaRPr lang="fr-FR" sz="1600" dirty="0">
              <a:solidFill>
                <a:srgbClr val="000000"/>
              </a:solidFil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0000"/>
              </a:solidFill>
            </a:endParaRPr>
          </a:p>
          <a:p>
            <a:pPr marL="285750" lvl="1"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700" kern="0" dirty="0">
                <a:solidFill>
                  <a:srgbClr val="000000"/>
                </a:solidFill>
              </a:rPr>
              <a:t>La valeur du point d’indice de la fonction publique est augmentée de 3,5 % à compter du 1er juillet 2022. </a:t>
            </a:r>
          </a:p>
          <a:p>
            <a:pPr marL="285750" lvl="1"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700" kern="0" dirty="0">
                <a:solidFill>
                  <a:srgbClr val="000000"/>
                </a:solidFill>
              </a:rPr>
              <a:t>La valeur annuelle du traitement afférent à l’indice 100 majoré est ainsi portée à 5 820,04 euros à compter du 1er juillet 2022.</a:t>
            </a:r>
          </a:p>
          <a:p>
            <a:pPr marL="285750" lvl="1" algn="just" defTabSz="622304">
              <a:lnSpc>
                <a:spcPct val="120000"/>
              </a:lnSpc>
              <a:spcBef>
                <a:spcPts val="0"/>
              </a:spcBef>
              <a:spcAft>
                <a:spcPts val="300"/>
              </a:spcAft>
              <a:buSzPct val="100000"/>
              <a:defRPr sz="1800" b="0" i="0" u="none" strike="noStrike" kern="0" cap="none" spc="0" baseline="0">
                <a:solidFill>
                  <a:srgbClr val="000000"/>
                </a:solidFill>
                <a:uFillTx/>
              </a:defRPr>
            </a:pPr>
            <a:endParaRPr lang="fr-FR" sz="1700" kern="0" dirty="0">
              <a:solidFill>
                <a:srgbClr val="000000"/>
              </a:solidFill>
            </a:endParaRPr>
          </a:p>
          <a:p>
            <a:pPr marL="0" lvl="1" indent="0" algn="just" defTabSz="622304">
              <a:lnSpc>
                <a:spcPct val="120000"/>
              </a:lnSpc>
              <a:spcBef>
                <a:spcPts val="0"/>
              </a:spcBef>
              <a:spcAft>
                <a:spcPts val="300"/>
              </a:spcAft>
              <a:buSzPct val="100000"/>
              <a:buNone/>
              <a:defRPr sz="1800" b="0" i="0" u="none" strike="noStrike" kern="0" cap="none" spc="0" baseline="0">
                <a:solidFill>
                  <a:srgbClr val="000000"/>
                </a:solidFill>
                <a:uFillTx/>
              </a:defRPr>
            </a:pPr>
            <a:r>
              <a:rPr lang="fr-FR" sz="1600" b="1" i="1" kern="0" dirty="0">
                <a:solidFill>
                  <a:schemeClr val="accent6"/>
                </a:solidFill>
              </a:rPr>
              <a:t>NB </a:t>
            </a:r>
          </a:p>
          <a:p>
            <a:pPr marL="285750" lvl="1"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600" i="1" kern="0" dirty="0">
                <a:solidFill>
                  <a:srgbClr val="000000"/>
                </a:solidFill>
              </a:rPr>
              <a:t>La revalorisation du SMIC au 1</a:t>
            </a:r>
            <a:r>
              <a:rPr lang="fr-FR" sz="1600" i="1" kern="0" baseline="30000" dirty="0">
                <a:solidFill>
                  <a:srgbClr val="000000"/>
                </a:solidFill>
              </a:rPr>
              <a:t>er</a:t>
            </a:r>
            <a:r>
              <a:rPr lang="fr-FR" sz="1600" i="1" kern="0" dirty="0">
                <a:solidFill>
                  <a:srgbClr val="000000"/>
                </a:solidFill>
              </a:rPr>
              <a:t> aout 2022 ( +2,01%) est sans incidence, la nouvelle valeur de base suite au dégel du point lui restant supérieure</a:t>
            </a:r>
          </a:p>
          <a:p>
            <a:pPr marL="285750" lvl="1"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600" i="1" kern="0" dirty="0">
                <a:solidFill>
                  <a:srgbClr val="000000"/>
                </a:solidFill>
              </a:rPr>
              <a:t>La DGCL a publié </a:t>
            </a:r>
            <a:r>
              <a:rPr lang="fr-FR" sz="1600" i="1" kern="0" dirty="0">
                <a:solidFill>
                  <a:srgbClr val="000000"/>
                </a:solidFill>
                <a:hlinkClick r:id="rId5"/>
              </a:rPr>
              <a:t>un tableau des indemnités de fonction brutes mensuelles des maires tenant compte de l’augmentation de la valeur du point</a:t>
            </a:r>
            <a:endParaRPr lang="fr-FR" sz="1600" i="1" kern="0" dirty="0">
              <a:solidFill>
                <a:srgbClr val="000000"/>
              </a:solidFill>
            </a:endParaRP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5" y="1490234"/>
            <a:ext cx="5485979" cy="539791"/>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5">
              <a:lumMod val="75000"/>
            </a:schemeClr>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600" cap="all" dirty="0">
                <a:solidFill>
                  <a:schemeClr val="bg1"/>
                </a:solidFill>
                <a:latin typeface="Arial" pitchFamily="34"/>
                <a:cs typeface="Arial" pitchFamily="34"/>
              </a:rPr>
              <a:t>DEGEL du point d’indice au 1</a:t>
            </a:r>
            <a:r>
              <a:rPr lang="fr-FR" sz="1600" cap="all" baseline="30000" dirty="0">
                <a:solidFill>
                  <a:schemeClr val="bg1"/>
                </a:solidFill>
                <a:latin typeface="Arial" pitchFamily="34"/>
                <a:cs typeface="Arial" pitchFamily="34"/>
              </a:rPr>
              <a:t>er</a:t>
            </a:r>
            <a:r>
              <a:rPr lang="fr-FR" sz="1600" cap="all" dirty="0">
                <a:solidFill>
                  <a:schemeClr val="bg1"/>
                </a:solidFill>
                <a:latin typeface="Arial" pitchFamily="34"/>
                <a:cs typeface="Arial" pitchFamily="34"/>
              </a:rPr>
              <a:t> juillet 2022</a:t>
            </a:r>
            <a:endParaRPr lang="fr-FR" sz="1600" b="0" i="0" u="none" strike="noStrike" kern="1200" cap="all" spc="0" dirty="0">
              <a:solidFill>
                <a:schemeClr val="bg1"/>
              </a:solidFill>
              <a:uFillTx/>
              <a:latin typeface="Arial" pitchFamily="34"/>
              <a:cs typeface="Arial" pitchFamily="34"/>
            </a:endParaRPr>
          </a:p>
        </p:txBody>
      </p:sp>
      <p:sp>
        <p:nvSpPr>
          <p:cNvPr id="2" name="Rectangle 1">
            <a:extLst>
              <a:ext uri="{FF2B5EF4-FFF2-40B4-BE49-F238E27FC236}">
                <a16:creationId xmlns:a16="http://schemas.microsoft.com/office/drawing/2014/main" id="{C76FCCED-DA2F-1D3A-2A8D-25D0C2D426B1}"/>
              </a:ext>
            </a:extLst>
          </p:cNvPr>
          <p:cNvSpPr/>
          <p:nvPr/>
        </p:nvSpPr>
        <p:spPr>
          <a:xfrm>
            <a:off x="189138" y="5209249"/>
            <a:ext cx="8791575" cy="13049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5478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3853081" y="1490335"/>
            <a:ext cx="3323231" cy="539790"/>
          </a:xfrm>
          <a:prstGeom prst="homePlat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2030025"/>
            <a:ext cx="8817427" cy="4728755"/>
          </a:xfrm>
        </p:spPr>
        <p:txBody>
          <a:bodyPr>
            <a:normAutofit/>
          </a:bodyPr>
          <a:lstStyle/>
          <a:p>
            <a:pPr marL="0" indent="0" algn="ctr">
              <a:buNone/>
            </a:pPr>
            <a:endParaRPr lang="fr-FR" sz="1600" b="1" dirty="0">
              <a:solidFill>
                <a:schemeClr val="tx2"/>
              </a:solidFill>
            </a:endParaRPr>
          </a:p>
          <a:p>
            <a:pPr marL="285750" lvl="1" algn="just" defTabSz="622304">
              <a:lnSpc>
                <a:spcPct val="90000"/>
              </a:lnSpc>
              <a:spcBef>
                <a:spcPts val="0"/>
              </a:spcBef>
              <a:spcAft>
                <a:spcPts val="300"/>
              </a:spcAft>
              <a:buSzPct val="100000"/>
              <a:buFont typeface="Wingdings" panose="05000000000000000000" pitchFamily="2" charset="2"/>
              <a:buChar char="§"/>
              <a:defRPr sz="1800" b="0" i="0" u="none" strike="noStrike" kern="0" cap="none" spc="0" baseline="0">
                <a:solidFill>
                  <a:srgbClr val="000000"/>
                </a:solidFill>
                <a:uFillTx/>
              </a:defRPr>
            </a:pPr>
            <a:r>
              <a:rPr lang="fr-FR" sz="1800" b="1" i="0" dirty="0">
                <a:effectLst/>
                <a:hlinkClick r:id="rId3"/>
              </a:rPr>
              <a:t>Décret n° 2022-1101 du 1</a:t>
            </a:r>
            <a:r>
              <a:rPr lang="fr-FR" sz="1800" b="1" i="0" baseline="30000" dirty="0">
                <a:effectLst/>
                <a:hlinkClick r:id="rId3"/>
              </a:rPr>
              <a:t>er</a:t>
            </a:r>
            <a:r>
              <a:rPr lang="fr-FR" sz="1800" b="1" i="0" dirty="0">
                <a:effectLst/>
                <a:hlinkClick r:id="rId3"/>
              </a:rPr>
              <a:t> août 2022 modifi</a:t>
            </a:r>
            <a:r>
              <a:rPr lang="fr-FR" sz="1800" b="1" dirty="0">
                <a:hlinkClick r:id="rId3"/>
              </a:rPr>
              <a:t>ant le décret n° 2008-539 du 6 juin 2008 relatif à l’instauration d’une indemnité dite de garantie individuelle du pouvoir d’achat.</a:t>
            </a:r>
            <a:endParaRPr lang="fr-FR" sz="1800" b="1" i="0" dirty="0">
              <a:effectLst/>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800" dirty="0">
              <a:solidFill>
                <a:srgbClr val="000000"/>
              </a:solidFill>
            </a:endParaRPr>
          </a:p>
          <a:p>
            <a:pPr marL="285750" lvl="1" algn="just"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b="1" dirty="0">
                <a:solidFill>
                  <a:schemeClr val="accent6">
                    <a:lumMod val="75000"/>
                  </a:schemeClr>
                </a:solidFill>
              </a:rPr>
              <a:t>Proroge pour 2022 le versement de l’indemnité de garantie individuelle du pouvoir d’achat.</a:t>
            </a:r>
            <a:endParaRPr lang="fr-FR" sz="1600" b="1" u="sng" dirty="0">
              <a:solidFill>
                <a:schemeClr val="accent6">
                  <a:lumMod val="75000"/>
                </a:schemeClr>
              </a:solidFill>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600" dirty="0">
              <a:solidFill>
                <a:srgbClr val="000000"/>
              </a:solidFill>
            </a:endParaRPr>
          </a:p>
          <a:p>
            <a:pPr marL="285750" lvl="1" algn="just" defTabSz="622304">
              <a:lnSpc>
                <a:spcPct val="90000"/>
              </a:lnSpc>
              <a:spcBef>
                <a:spcPts val="0"/>
              </a:spcBef>
              <a:spcAft>
                <a:spcPts val="300"/>
              </a:spcAft>
              <a:buSzPct val="100000"/>
              <a:buFont typeface="Wingdings" panose="05000000000000000000" pitchFamily="2" charset="2"/>
              <a:buChar char="ð"/>
              <a:defRPr sz="1800" b="0" i="0" u="none" strike="noStrike" kern="0" cap="none" spc="0" baseline="0">
                <a:solidFill>
                  <a:srgbClr val="000000"/>
                </a:solidFill>
                <a:uFillTx/>
              </a:defRPr>
            </a:pPr>
            <a:r>
              <a:rPr lang="fr-FR" sz="1600" dirty="0">
                <a:solidFill>
                  <a:srgbClr val="000000"/>
                </a:solidFill>
              </a:rPr>
              <a:t>Modifie l’article 5 du </a:t>
            </a:r>
            <a:r>
              <a:rPr lang="fr-FR" sz="1600" dirty="0">
                <a:solidFill>
                  <a:srgbClr val="000000"/>
                </a:solidFill>
                <a:hlinkClick r:id="rId4"/>
              </a:rPr>
              <a:t>décret n° 2008-539 </a:t>
            </a:r>
            <a:r>
              <a:rPr lang="fr-FR" sz="1600" dirty="0">
                <a:solidFill>
                  <a:srgbClr val="000000"/>
                </a:solidFill>
              </a:rPr>
              <a:t>du 6 juin 2008 qui prévoit désormais que :</a:t>
            </a:r>
          </a:p>
          <a:p>
            <a:pPr marL="0" marR="0" lvl="1" indent="0" algn="just" defTabSz="622304" rtl="0" eaLnBrk="1" fontAlgn="auto" latinLnBrk="0" hangingPunct="1">
              <a:lnSpc>
                <a:spcPct val="90000"/>
              </a:lnSpc>
              <a:spcBef>
                <a:spcPts val="0"/>
              </a:spcBef>
              <a:spcAft>
                <a:spcPts val="300"/>
              </a:spcAft>
              <a:buClrTx/>
              <a:buSzPct val="100000"/>
              <a:buNone/>
              <a:tabLst/>
              <a:defRPr sz="1800" b="0" i="0" u="none" strike="noStrike" kern="0" cap="none" spc="0" baseline="0">
                <a:solidFill>
                  <a:srgbClr val="000000"/>
                </a:solidFill>
                <a:uFillTx/>
              </a:defRPr>
            </a:pPr>
            <a:endParaRPr lang="fr-FR" sz="1600" i="1" kern="0" dirty="0">
              <a:solidFill>
                <a:srgbClr val="000000"/>
              </a:solidFill>
            </a:endParaRPr>
          </a:p>
          <a:p>
            <a:pPr marL="0" lvl="1" indent="0" algn="just" defTabSz="622304">
              <a:lnSpc>
                <a:spcPct val="110000"/>
              </a:lnSpc>
              <a:spcBef>
                <a:spcPts val="0"/>
              </a:spcBef>
              <a:spcAft>
                <a:spcPts val="300"/>
              </a:spcAft>
              <a:buSzPct val="100000"/>
              <a:buNone/>
              <a:defRPr sz="1800" b="0" i="0" u="none" strike="noStrike" kern="0" cap="none" spc="0" baseline="0">
                <a:solidFill>
                  <a:srgbClr val="000000"/>
                </a:solidFill>
                <a:uFillTx/>
              </a:defRPr>
            </a:pPr>
            <a:r>
              <a:rPr lang="fr-FR" sz="1600" i="1" kern="0" dirty="0">
                <a:solidFill>
                  <a:srgbClr val="000000"/>
                </a:solidFill>
                <a:latin typeface="+mj-lt"/>
              </a:rPr>
              <a:t>« </a:t>
            </a:r>
            <a:r>
              <a:rPr lang="fr-FR" sz="1600" b="0" i="1" dirty="0">
                <a:solidFill>
                  <a:srgbClr val="000000"/>
                </a:solidFill>
                <a:effectLst/>
                <a:latin typeface="+mj-lt"/>
              </a:rPr>
              <a:t>Pour la mise en œuvre de la garantie en 2022, la période de référence est fixée du 31 décembre 2017 au 31 décembre 2021 pour l'application de la formule figurant à l'article 3 ci-dessus, servant à déterminer le montant de la garantie versée ».</a:t>
            </a:r>
            <a:endParaRPr kumimoji="0" lang="fr-FR" sz="1600" b="0" i="1" u="none" strike="noStrike" kern="0" cap="none" spc="0" normalizeH="0" baseline="0" noProof="0" dirty="0">
              <a:ln>
                <a:noFill/>
              </a:ln>
              <a:solidFill>
                <a:srgbClr val="000000"/>
              </a:solidFill>
              <a:effectLst/>
              <a:uLnTx/>
              <a:uFillTx/>
              <a:latin typeface="+mj-lt"/>
              <a:ea typeface="+mn-ea"/>
              <a:cs typeface="Arial" pitchFamily="34" charset="0"/>
            </a:endParaRPr>
          </a:p>
          <a:p>
            <a:pPr marL="0" lvl="1" indent="0" algn="just" defTabSz="622304">
              <a:lnSpc>
                <a:spcPct val="120000"/>
              </a:lnSpc>
              <a:spcBef>
                <a:spcPts val="0"/>
              </a:spcBef>
              <a:spcAft>
                <a:spcPts val="300"/>
              </a:spcAft>
              <a:buSzPct val="100000"/>
              <a:buNone/>
              <a:defRPr sz="1800" b="0" i="0" u="none" strike="noStrike" kern="0" cap="none" spc="0" baseline="0">
                <a:solidFill>
                  <a:srgbClr val="000000"/>
                </a:solidFill>
                <a:uFillTx/>
              </a:defRPr>
            </a:pPr>
            <a:endParaRPr lang="fr-FR" sz="1600" kern="0" dirty="0">
              <a:solidFill>
                <a:srgbClr val="000000"/>
              </a:solidFill>
            </a:endParaRP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5" y="1490234"/>
            <a:ext cx="5485979" cy="539791"/>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5">
              <a:lumMod val="75000"/>
            </a:schemeClr>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600" cap="all" dirty="0">
                <a:solidFill>
                  <a:schemeClr val="bg1"/>
                </a:solidFill>
                <a:latin typeface="Arial" pitchFamily="34"/>
                <a:cs typeface="Arial" pitchFamily="34"/>
              </a:rPr>
              <a:t>Décret prorogeant la garantie individuelle du pouvoir d’achat pour 2022</a:t>
            </a:r>
            <a:r>
              <a:rPr lang="fr-FR" sz="1600" b="0" i="0" u="none" strike="noStrike" kern="1200" cap="all" spc="0" dirty="0">
                <a:solidFill>
                  <a:schemeClr val="bg1"/>
                </a:solidFill>
                <a:uFillTx/>
                <a:latin typeface="Arial" pitchFamily="34"/>
                <a:cs typeface="Arial" pitchFamily="34"/>
              </a:rPr>
              <a:t> </a:t>
            </a:r>
          </a:p>
        </p:txBody>
      </p:sp>
    </p:spTree>
    <p:extLst>
      <p:ext uri="{BB962C8B-B14F-4D97-AF65-F5344CB8AC3E}">
        <p14:creationId xmlns:p14="http://schemas.microsoft.com/office/powerpoint/2010/main" val="38662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503" y="1528354"/>
            <a:ext cx="8882743" cy="5383652"/>
          </a:xfrm>
        </p:spPr>
        <p:txBody>
          <a:bodyPr vert="horz" lIns="91440" tIns="45720" rIns="91440" bIns="45720" rtlCol="0" anchor="t">
            <a:normAutofit/>
          </a:bodyPr>
          <a:lstStyle/>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700" dirty="0">
              <a:solidFill>
                <a:srgbClr val="000000"/>
              </a:solidFill>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700" dirty="0">
              <a:solidFill>
                <a:srgbClr val="000000"/>
              </a:solidFill>
            </a:endParaRPr>
          </a:p>
          <a:p>
            <a:pPr marL="285750" marR="0" lvl="1" indent="-285750" algn="just" defTabSz="622304" rtl="0" eaLnBrk="1" fontAlgn="auto" latinLnBrk="0" hangingPunct="1">
              <a:lnSpc>
                <a:spcPct val="90000"/>
              </a:lnSpc>
              <a:spcBef>
                <a:spcPts val="0"/>
              </a:spcBef>
              <a:spcAft>
                <a:spcPts val="300"/>
              </a:spcAft>
              <a:buClrTx/>
              <a:buSzPct val="100000"/>
              <a:buFont typeface="Wingdings" panose="05000000000000000000" pitchFamily="2" charset="2"/>
              <a:buChar char="Ø"/>
              <a:tabLst/>
              <a:defRPr sz="1800" b="0" i="0" u="none" strike="noStrike" kern="0" cap="none" spc="0" baseline="0">
                <a:solidFill>
                  <a:srgbClr val="000000"/>
                </a:solidFill>
                <a:uFillTx/>
              </a:defRPr>
            </a:pPr>
            <a:r>
              <a:rPr kumimoji="0" lang="fr-FR" sz="1600" i="0" u="none" strike="noStrike" kern="0" cap="none" spc="0" normalizeH="0" baseline="0" noProof="0" dirty="0">
                <a:ln>
                  <a:noFill/>
                </a:ln>
                <a:solidFill>
                  <a:srgbClr val="000000"/>
                </a:solidFill>
                <a:effectLst/>
                <a:uLnTx/>
                <a:uFillTx/>
                <a:latin typeface="Arial"/>
                <a:cs typeface="Arial"/>
              </a:rPr>
              <a:t>Pas de modification des agents pouvant bénéficier de la GIPA (article 1 du </a:t>
            </a:r>
            <a:r>
              <a:rPr lang="fr-FR" sz="1600" dirty="0">
                <a:solidFill>
                  <a:srgbClr val="000000"/>
                </a:solidFill>
              </a:rPr>
              <a:t>décret n° 2008-539 du 6 juin 2008)</a:t>
            </a:r>
            <a:r>
              <a:rPr kumimoji="0" lang="fr-FR" sz="1600" i="0" u="none" strike="noStrike" kern="0" cap="none" spc="0" normalizeH="0" baseline="0" noProof="0" dirty="0">
                <a:ln>
                  <a:noFill/>
                </a:ln>
                <a:solidFill>
                  <a:srgbClr val="000000"/>
                </a:solidFill>
                <a:effectLst/>
                <a:uLnTx/>
                <a:uFillTx/>
                <a:latin typeface="Arial"/>
                <a:cs typeface="Arial"/>
              </a:rPr>
              <a:t> ainsi que des conditions d’attribution (article 9 à 11 </a:t>
            </a:r>
            <a:r>
              <a:rPr lang="fr-FR" sz="1600" dirty="0">
                <a:solidFill>
                  <a:srgbClr val="000000"/>
                </a:solidFill>
              </a:rPr>
              <a:t>décret n° 2008-539 du 6 juin 2008). </a:t>
            </a:r>
            <a:endParaRPr lang="fr-FR" sz="1600" b="0" i="0" u="none" strike="noStrike" kern="0" cap="none" spc="0" normalizeH="0" baseline="0" noProof="0" dirty="0">
              <a:ln>
                <a:noFill/>
              </a:ln>
              <a:solidFill>
                <a:srgbClr val="000000"/>
              </a:solidFill>
              <a:effectLst/>
              <a:uLnTx/>
              <a:uFillTx/>
              <a:latin typeface="Arial" pitchFamily="34" charset="0"/>
              <a:cs typeface="Arial" pitchFamily="34" charset="0"/>
            </a:endParaRPr>
          </a:p>
          <a:p>
            <a:pPr marL="0" marR="0" lvl="1" indent="0" algn="just" defTabSz="622304" rtl="0" eaLnBrk="1" fontAlgn="auto" latinLnBrk="0" hangingPunct="1">
              <a:lnSpc>
                <a:spcPct val="90000"/>
              </a:lnSpc>
              <a:spcBef>
                <a:spcPts val="0"/>
              </a:spcBef>
              <a:spcAft>
                <a:spcPts val="300"/>
              </a:spcAft>
              <a:buClrTx/>
              <a:buSzPct val="100000"/>
              <a:buNone/>
              <a:tabLst/>
              <a:defRPr sz="1800" b="0" i="0" u="none" strike="noStrike" kern="0" cap="none" spc="0" baseline="0">
                <a:solidFill>
                  <a:srgbClr val="000000"/>
                </a:solidFill>
                <a:uFillTx/>
              </a:defRPr>
            </a:pPr>
            <a:endParaRPr kumimoji="0" lang="fr-FR" sz="1600" b="1"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1" indent="-285750" algn="just" defTabSz="622304" rtl="0" eaLnBrk="1" fontAlgn="auto" latinLnBrk="0" hangingPunct="1">
              <a:lnSpc>
                <a:spcPct val="90000"/>
              </a:lnSpc>
              <a:spcBef>
                <a:spcPts val="0"/>
              </a:spcBef>
              <a:spcAft>
                <a:spcPts val="300"/>
              </a:spcAft>
              <a:buClrTx/>
              <a:buSzPct val="100000"/>
              <a:buFont typeface="Wingdings" panose="05000000000000000000" pitchFamily="2" charset="2"/>
              <a:buChar char="Ø"/>
              <a:tabLst/>
              <a:defRPr sz="1800" b="0" i="0" u="none" strike="noStrike" kern="0" cap="none" spc="0" baseline="0">
                <a:solidFill>
                  <a:srgbClr val="000000"/>
                </a:solidFill>
                <a:uFillTx/>
              </a:defRPr>
            </a:pPr>
            <a:r>
              <a:rPr lang="fr-FR" sz="1600" kern="0" dirty="0">
                <a:solidFill>
                  <a:srgbClr val="000000"/>
                </a:solidFill>
                <a:latin typeface="Arial"/>
                <a:cs typeface="Arial"/>
              </a:rPr>
              <a:t>Un </a:t>
            </a:r>
            <a:r>
              <a:rPr lang="fr-FR" sz="1600" kern="0" dirty="0">
                <a:solidFill>
                  <a:srgbClr val="000000"/>
                </a:solidFill>
                <a:latin typeface="Arial"/>
                <a:cs typeface="Arial"/>
                <a:hlinkClick r:id="rId3"/>
              </a:rPr>
              <a:t>arrêté du 1</a:t>
            </a:r>
            <a:r>
              <a:rPr lang="fr-FR" sz="1600" kern="0" baseline="30000" dirty="0">
                <a:solidFill>
                  <a:srgbClr val="000000"/>
                </a:solidFill>
                <a:latin typeface="Arial"/>
                <a:cs typeface="Arial"/>
                <a:hlinkClick r:id="rId3"/>
              </a:rPr>
              <a:t>er</a:t>
            </a:r>
            <a:r>
              <a:rPr lang="fr-FR" sz="1600" kern="0" dirty="0">
                <a:solidFill>
                  <a:srgbClr val="000000"/>
                </a:solidFill>
                <a:latin typeface="Arial"/>
                <a:cs typeface="Arial"/>
                <a:hlinkClick r:id="rId3"/>
              </a:rPr>
              <a:t> août 2022 fixant au titre de l’année 2022 les éléments à prendre en compte pour le calcul de la garantie individuelle du pouvoir d’achat (NOR: TFPF2215603A)</a:t>
            </a:r>
            <a:r>
              <a:rPr lang="fr-FR" sz="1600" kern="0" dirty="0">
                <a:solidFill>
                  <a:srgbClr val="000000"/>
                </a:solidFill>
                <a:latin typeface="Arial"/>
                <a:cs typeface="Arial"/>
              </a:rPr>
              <a:t> est venu préciser les éléments à prendre en compte dans le cadre du calcul de l’indemnité pour l’année 2022, à savoir </a:t>
            </a:r>
            <a:r>
              <a:rPr lang="fr-FR" sz="1600" b="1" kern="0" dirty="0">
                <a:solidFill>
                  <a:srgbClr val="000000"/>
                </a:solidFill>
                <a:latin typeface="Arial"/>
                <a:cs typeface="Arial"/>
              </a:rPr>
              <a:t>:</a:t>
            </a:r>
            <a:endParaRPr kumimoji="0" lang="fr-FR" sz="1600" b="0" i="0" u="none" strike="noStrike" kern="0" cap="none" spc="0" normalizeH="0" baseline="0" noProof="0" dirty="0">
              <a:ln>
                <a:noFill/>
              </a:ln>
              <a:solidFill>
                <a:srgbClr val="000000"/>
              </a:solidFill>
              <a:effectLst/>
              <a:uLnTx/>
              <a:uFillTx/>
              <a:latin typeface="Arial"/>
              <a:cs typeface="Aria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i="1" dirty="0">
              <a:solidFill>
                <a:srgbClr val="000000"/>
              </a:solidFill>
              <a:latin typeface="Arial"/>
              <a:cs typeface="Arial"/>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i="1" dirty="0">
                <a:solidFill>
                  <a:srgbClr val="000000"/>
                </a:solidFill>
                <a:latin typeface="Arial"/>
                <a:cs typeface="Arial"/>
              </a:rPr>
              <a:t>	</a:t>
            </a:r>
            <a:r>
              <a:rPr lang="fr-FR" sz="1200" i="1" dirty="0">
                <a:solidFill>
                  <a:srgbClr val="000000"/>
                </a:solidFill>
                <a:latin typeface="Arial"/>
                <a:cs typeface="Arial"/>
              </a:rPr>
              <a:t>-Taux de l’inflation : + 4,36%</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200" i="1" dirty="0">
                <a:solidFill>
                  <a:srgbClr val="000000"/>
                </a:solidFill>
                <a:latin typeface="Arial"/>
                <a:cs typeface="Arial"/>
              </a:rPr>
              <a:t>	-Valeur annuelle du point d’indice en 2017 : 56,2044 euros</a:t>
            </a: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r>
              <a:rPr lang="fr-FR" sz="1200" i="1" dirty="0">
                <a:solidFill>
                  <a:srgbClr val="000000"/>
                </a:solidFill>
                <a:latin typeface="Arial"/>
                <a:cs typeface="Arial"/>
              </a:rPr>
              <a:t>	-Valeur annuelle du point d’indice en 2022 : 56,2323 euros</a:t>
            </a: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endParaRPr lang="fr-FR" sz="1600" i="1" strike="noStrike" kern="1200" cap="none" spc="0" baseline="0" dirty="0">
              <a:solidFill>
                <a:srgbClr val="000000"/>
              </a:solidFill>
              <a:uFillTx/>
            </a:endParaRPr>
          </a:p>
          <a:p>
            <a:pPr marL="285750" lvl="1" algn="just" defTabSz="622304">
              <a:lnSpc>
                <a:spcPct val="90000"/>
              </a:lnSpc>
              <a:spcBef>
                <a:spcPts val="0"/>
              </a:spcBef>
              <a:spcAft>
                <a:spcPts val="300"/>
              </a:spcAft>
              <a:buSzPct val="100000"/>
              <a:defRPr sz="1800" b="0" i="0" u="none" strike="noStrike" kern="0" cap="none" spc="0" baseline="0">
                <a:solidFill>
                  <a:srgbClr val="000000"/>
                </a:solidFill>
                <a:uFillTx/>
              </a:defRPr>
            </a:pPr>
            <a:r>
              <a:rPr lang="fr-FR" sz="1600" i="1" dirty="0"/>
              <a:t>Pour plus d’informations et un accès aux simulateurs, retrouvez ici </a:t>
            </a:r>
            <a:r>
              <a:rPr lang="fr-FR" sz="1600" i="1" dirty="0">
                <a:hlinkClick r:id="rId4"/>
              </a:rPr>
              <a:t>la fiche thématique du CDG13 sur la GIPA pour l’année 2022</a:t>
            </a:r>
            <a:endParaRPr lang="fr-FR" sz="1600" i="1" strike="noStrike" kern="1200" cap="none" spc="0" baseline="0" dirty="0">
              <a:uFillTx/>
            </a:endParaRP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Tree>
    <p:extLst>
      <p:ext uri="{BB962C8B-B14F-4D97-AF65-F5344CB8AC3E}">
        <p14:creationId xmlns:p14="http://schemas.microsoft.com/office/powerpoint/2010/main" val="209005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alisation droite 3">
            <a:extLst>
              <a:ext uri="{FF2B5EF4-FFF2-40B4-BE49-F238E27FC236}">
                <a16:creationId xmlns:a16="http://schemas.microsoft.com/office/drawing/2014/main" id="{ECE08DA7-A940-CF49-A806-7AC39A78D98B}"/>
              </a:ext>
            </a:extLst>
          </p:cNvPr>
          <p:cNvSpPr/>
          <p:nvPr/>
        </p:nvSpPr>
        <p:spPr>
          <a:xfrm>
            <a:off x="3853081" y="1490335"/>
            <a:ext cx="3323231" cy="539790"/>
          </a:xfrm>
          <a:prstGeom prst="homePlat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63286" y="2030025"/>
            <a:ext cx="8817427" cy="4728755"/>
          </a:xfrm>
        </p:spPr>
        <p:txBody>
          <a:bodyPr>
            <a:normAutofit/>
          </a:bodyPr>
          <a:lstStyle/>
          <a:p>
            <a:pPr marL="0" indent="0" algn="ctr">
              <a:buNone/>
            </a:pPr>
            <a:endParaRPr lang="fr-FR" sz="1100" b="1" dirty="0">
              <a:solidFill>
                <a:schemeClr val="tx2"/>
              </a:solidFill>
            </a:endParaRPr>
          </a:p>
          <a:p>
            <a:pPr marL="285750" lvl="1" algn="just" defTabSz="622304">
              <a:lnSpc>
                <a:spcPct val="90000"/>
              </a:lnSpc>
              <a:spcBef>
                <a:spcPts val="0"/>
              </a:spcBef>
              <a:spcAft>
                <a:spcPts val="300"/>
              </a:spcAft>
              <a:buSzPct val="100000"/>
              <a:buFont typeface="Wingdings" panose="05000000000000000000" pitchFamily="2" charset="2"/>
              <a:buChar char="§"/>
              <a:defRPr sz="1800" b="0" i="0" u="none" strike="noStrike" kern="0" cap="none" spc="0" baseline="0">
                <a:solidFill>
                  <a:srgbClr val="000000"/>
                </a:solidFill>
                <a:uFillTx/>
              </a:defRPr>
            </a:pPr>
            <a:endParaRPr lang="fr-FR" sz="200" b="1" i="0" dirty="0">
              <a:effectLst/>
              <a:hlinkClick r:id="rId3"/>
            </a:endParaRPr>
          </a:p>
          <a:p>
            <a:pPr marL="285750" lvl="1" algn="just" defTabSz="622304">
              <a:lnSpc>
                <a:spcPct val="90000"/>
              </a:lnSpc>
              <a:spcBef>
                <a:spcPts val="0"/>
              </a:spcBef>
              <a:spcAft>
                <a:spcPts val="300"/>
              </a:spcAft>
              <a:buSzPct val="100000"/>
              <a:buFont typeface="Wingdings" panose="05000000000000000000" pitchFamily="2" charset="2"/>
              <a:buChar char="§"/>
              <a:defRPr sz="1800" b="0" i="0" u="none" strike="noStrike" kern="0" cap="none" spc="0" baseline="0">
                <a:solidFill>
                  <a:srgbClr val="000000"/>
                </a:solidFill>
                <a:uFillTx/>
              </a:defRPr>
            </a:pPr>
            <a:r>
              <a:rPr lang="fr-FR" sz="1700" b="1" i="0" dirty="0">
                <a:effectLst/>
                <a:hlinkClick r:id="rId4"/>
              </a:rPr>
              <a:t>Décret n° 2022-1200 du 31 août 2022 modifiant l'organisation des carrières des fonctionnaires de la catégorie B de la fonction publique territoriale</a:t>
            </a:r>
            <a:endParaRPr lang="fr-FR" sz="1700" b="1" i="0" dirty="0">
              <a:effectLst/>
            </a:endParaRPr>
          </a:p>
          <a:p>
            <a:pPr marL="285750" lvl="1" algn="just" defTabSz="622304">
              <a:lnSpc>
                <a:spcPct val="90000"/>
              </a:lnSpc>
              <a:spcBef>
                <a:spcPts val="0"/>
              </a:spcBef>
              <a:spcAft>
                <a:spcPts val="300"/>
              </a:spcAft>
              <a:buSzPct val="100000"/>
              <a:buFont typeface="Wingdings" panose="05000000000000000000" pitchFamily="2" charset="2"/>
              <a:buChar char="§"/>
              <a:defRPr sz="1800" b="0" i="0" u="none" strike="noStrike" kern="0" cap="none" spc="0" baseline="0">
                <a:solidFill>
                  <a:srgbClr val="000000"/>
                </a:solidFill>
                <a:uFillTx/>
              </a:defRPr>
            </a:pPr>
            <a:r>
              <a:rPr lang="fr-FR" sz="1700" b="1" i="0" dirty="0">
                <a:effectLst/>
                <a:hlinkClick r:id="rId5"/>
              </a:rPr>
              <a:t>Décret n° 2022-1201 du 31 août 2022 modifiant les dispositions indiciaires applicables aux fonctionnaires de catégorie B de la fonction publique territoriale</a:t>
            </a:r>
            <a:endParaRPr lang="fr-FR" sz="1700" b="1" i="0" dirty="0">
              <a:effectLst/>
            </a:endParaRPr>
          </a:p>
          <a:p>
            <a:pPr marL="0" lvl="1" indent="0" algn="just" defTabSz="622304">
              <a:lnSpc>
                <a:spcPct val="90000"/>
              </a:lnSpc>
              <a:spcBef>
                <a:spcPts val="0"/>
              </a:spcBef>
              <a:spcAft>
                <a:spcPts val="300"/>
              </a:spcAft>
              <a:buSzPct val="100000"/>
              <a:buNone/>
              <a:defRPr sz="1800" b="0" i="0" u="none" strike="noStrike" kern="0" cap="none" spc="0" baseline="0">
                <a:solidFill>
                  <a:srgbClr val="000000"/>
                </a:solidFill>
                <a:uFillTx/>
              </a:defRPr>
            </a:pPr>
            <a:endParaRPr lang="fr-FR" sz="1600" dirty="0">
              <a:solidFill>
                <a:srgbClr val="000000"/>
              </a:solidFill>
            </a:endParaRPr>
          </a:p>
          <a:p>
            <a:pPr marL="285750" lvl="1"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700" kern="0" dirty="0">
                <a:solidFill>
                  <a:srgbClr val="000000"/>
                </a:solidFill>
              </a:rPr>
              <a:t>Réduction de la durée de certains échelons et grades. </a:t>
            </a:r>
          </a:p>
          <a:p>
            <a:pPr marL="285750" lvl="1"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700" kern="0" dirty="0">
                <a:solidFill>
                  <a:srgbClr val="000000"/>
                </a:solidFill>
              </a:rPr>
              <a:t>Tire les conséquences de ces évolutions en adaptant notamment les modalités d'avancement et les modalités de classement lors de la nomination dans un cadre d'emplois de fonctionnaires de la catégorie A de la fonction publique territoriale.</a:t>
            </a:r>
          </a:p>
          <a:p>
            <a:pPr marL="285750" lvl="1" algn="just" defTabSz="622304">
              <a:lnSpc>
                <a:spcPct val="120000"/>
              </a:lnSpc>
              <a:spcBef>
                <a:spcPts val="0"/>
              </a:spcBef>
              <a:spcAft>
                <a:spcPts val="300"/>
              </a:spcAft>
              <a:buSzPct val="100000"/>
              <a:defRPr sz="1800" b="0" i="0" u="none" strike="noStrike" kern="0" cap="none" spc="0" baseline="0">
                <a:solidFill>
                  <a:srgbClr val="000000"/>
                </a:solidFill>
                <a:uFillTx/>
              </a:defRPr>
            </a:pPr>
            <a:r>
              <a:rPr lang="fr-FR" sz="1700" kern="0" dirty="0">
                <a:solidFill>
                  <a:srgbClr val="000000"/>
                </a:solidFill>
              </a:rPr>
              <a:t>Modifie l’échelonnement indiciaire applicable aux 1</a:t>
            </a:r>
            <a:r>
              <a:rPr lang="fr-FR" sz="1700" kern="0" baseline="30000" dirty="0">
                <a:solidFill>
                  <a:srgbClr val="000000"/>
                </a:solidFill>
              </a:rPr>
              <a:t>er</a:t>
            </a:r>
            <a:r>
              <a:rPr lang="fr-FR" sz="1700" kern="0" dirty="0">
                <a:solidFill>
                  <a:srgbClr val="000000"/>
                </a:solidFill>
              </a:rPr>
              <a:t> et 2</a:t>
            </a:r>
            <a:r>
              <a:rPr lang="fr-FR" sz="1700" kern="0" baseline="30000" dirty="0">
                <a:solidFill>
                  <a:srgbClr val="000000"/>
                </a:solidFill>
              </a:rPr>
              <a:t>ème</a:t>
            </a:r>
            <a:r>
              <a:rPr lang="fr-FR" sz="1700" kern="0" dirty="0">
                <a:solidFill>
                  <a:srgbClr val="000000"/>
                </a:solidFill>
              </a:rPr>
              <a:t> grade des cadres d’emplois de catégorie B</a:t>
            </a:r>
          </a:p>
        </p:txBody>
      </p:sp>
      <p:sp>
        <p:nvSpPr>
          <p:cNvPr id="6" name="Titre 1"/>
          <p:cNvSpPr txBox="1">
            <a:spLocks/>
          </p:cNvSpPr>
          <p:nvPr/>
        </p:nvSpPr>
        <p:spPr>
          <a:xfrm>
            <a:off x="0" y="996288"/>
            <a:ext cx="9144000" cy="416255"/>
          </a:xfrm>
          <a:prstGeom prst="rect">
            <a:avLst/>
          </a:prstGeom>
          <a:solidFill>
            <a:schemeClr val="tx1">
              <a:lumMod val="60000"/>
              <a:lumOff val="40000"/>
            </a:schemeClr>
          </a:solidFill>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fr-FR" sz="1600" cap="all">
                <a:solidFill>
                  <a:prstClr val="white"/>
                </a:solidFill>
                <a:cs typeface="Arial" panose="020B0604020202020204" pitchFamily="34" charset="0"/>
              </a:rPr>
              <a:t>ETAT D’AVANCEMENT DES TEXTES</a:t>
            </a:r>
            <a:endParaRPr lang="fr-FR" sz="1600" i="1" cap="all">
              <a:solidFill>
                <a:prstClr val="white"/>
              </a:solidFill>
              <a:cs typeface="Arial" panose="020B0604020202020204" pitchFamily="34" charset="0"/>
            </a:endParaRPr>
          </a:p>
        </p:txBody>
      </p:sp>
      <p:sp>
        <p:nvSpPr>
          <p:cNvPr id="12" name="Forme libre : forme 11">
            <a:extLst>
              <a:ext uri="{FF2B5EF4-FFF2-40B4-BE49-F238E27FC236}">
                <a16:creationId xmlns:a16="http://schemas.microsoft.com/office/drawing/2014/main" id="{6558366D-F8B3-46A9-A19E-A51B3CBE0E71}"/>
              </a:ext>
            </a:extLst>
          </p:cNvPr>
          <p:cNvSpPr/>
          <p:nvPr/>
        </p:nvSpPr>
        <p:spPr>
          <a:xfrm>
            <a:off x="586025" y="1490234"/>
            <a:ext cx="5485979" cy="539791"/>
          </a:xfrm>
          <a:custGeom>
            <a:avLst/>
            <a:gdLst>
              <a:gd name="f0" fmla="val 10800000"/>
              <a:gd name="f1" fmla="val 5400000"/>
              <a:gd name="f2" fmla="val 180"/>
              <a:gd name="f3" fmla="val w"/>
              <a:gd name="f4" fmla="val h"/>
              <a:gd name="f5" fmla="val 0"/>
              <a:gd name="f6" fmla="val 10515600"/>
              <a:gd name="f7" fmla="val 716197"/>
              <a:gd name="f8" fmla="val 119369"/>
              <a:gd name="f9" fmla="val 53443"/>
              <a:gd name="f10" fmla="val 10396231"/>
              <a:gd name="f11" fmla="val 10462157"/>
              <a:gd name="f12" fmla="val 596828"/>
              <a:gd name="f13" fmla="val 662754"/>
              <a:gd name="f14" fmla="+- 0 0 -90"/>
              <a:gd name="f15" fmla="*/ f3 1 10515600"/>
              <a:gd name="f16" fmla="*/ f4 1 716197"/>
              <a:gd name="f17" fmla="val f5"/>
              <a:gd name="f18" fmla="val f6"/>
              <a:gd name="f19" fmla="val f7"/>
              <a:gd name="f20" fmla="*/ f14 f0 1"/>
              <a:gd name="f21" fmla="+- f19 0 f17"/>
              <a:gd name="f22" fmla="+- f18 0 f17"/>
              <a:gd name="f23" fmla="*/ f20 1 f2"/>
              <a:gd name="f24" fmla="*/ f22 1 10515600"/>
              <a:gd name="f25" fmla="*/ f21 1 716197"/>
              <a:gd name="f26" fmla="*/ 0 f22 1"/>
              <a:gd name="f27" fmla="*/ 119369 f21 1"/>
              <a:gd name="f28" fmla="*/ 119369 f22 1"/>
              <a:gd name="f29" fmla="*/ 0 f21 1"/>
              <a:gd name="f30" fmla="*/ 10396231 f22 1"/>
              <a:gd name="f31" fmla="*/ 10515600 f22 1"/>
              <a:gd name="f32" fmla="*/ 596828 f21 1"/>
              <a:gd name="f33" fmla="*/ 716197 f21 1"/>
              <a:gd name="f34" fmla="+- f23 0 f1"/>
              <a:gd name="f35" fmla="*/ f26 1 10515600"/>
              <a:gd name="f36" fmla="*/ f27 1 716197"/>
              <a:gd name="f37" fmla="*/ f28 1 10515600"/>
              <a:gd name="f38" fmla="*/ f29 1 716197"/>
              <a:gd name="f39" fmla="*/ f30 1 10515600"/>
              <a:gd name="f40" fmla="*/ f31 1 10515600"/>
              <a:gd name="f41" fmla="*/ f32 1 716197"/>
              <a:gd name="f42" fmla="*/ f33 1 716197"/>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0515600" h="71619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chemeClr val="accent5">
              <a:lumMod val="75000"/>
            </a:schemeClr>
          </a:solidFill>
          <a:ln w="19046" cap="flat">
            <a:noFill/>
            <a:prstDash val="solid"/>
            <a:miter/>
          </a:ln>
        </p:spPr>
        <p:txBody>
          <a:bodyPr vert="horz" wrap="square" lIns="153070" tIns="153070" rIns="153070" bIns="153070" anchor="ctr" anchorCtr="0" compatLnSpc="1">
            <a:noAutofit/>
          </a:bodyPr>
          <a:lstStyle/>
          <a:p>
            <a:pPr marL="0" marR="0" lvl="0" indent="0" algn="l" defTabSz="1377945"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fr-FR" sz="1600" cap="all" dirty="0">
                <a:solidFill>
                  <a:schemeClr val="bg1"/>
                </a:solidFill>
                <a:latin typeface="Arial" pitchFamily="34"/>
                <a:cs typeface="Arial" pitchFamily="34"/>
              </a:rPr>
              <a:t>Revalorisation de la carrière et de la rémunération des agents de catégorie B</a:t>
            </a:r>
            <a:endParaRPr lang="fr-FR" sz="1600" b="0" i="0" u="none" strike="noStrike" kern="1200" cap="all" spc="0" dirty="0">
              <a:solidFill>
                <a:schemeClr val="bg1"/>
              </a:solidFill>
              <a:uFillTx/>
              <a:latin typeface="Arial" pitchFamily="34"/>
              <a:cs typeface="Arial" pitchFamily="34"/>
            </a:endParaRPr>
          </a:p>
        </p:txBody>
      </p:sp>
    </p:spTree>
    <p:extLst>
      <p:ext uri="{BB962C8B-B14F-4D97-AF65-F5344CB8AC3E}">
        <p14:creationId xmlns:p14="http://schemas.microsoft.com/office/powerpoint/2010/main" val="71008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ele de Présentation Cdg13">
  <a:themeElements>
    <a:clrScheme name="Couleurs CDG13">
      <a:dk1>
        <a:srgbClr val="3C3C3E"/>
      </a:dk1>
      <a:lt1>
        <a:sysClr val="window" lastClr="FFFFFF"/>
      </a:lt1>
      <a:dk2>
        <a:srgbClr val="004D9B"/>
      </a:dk2>
      <a:lt2>
        <a:srgbClr val="EEECE1"/>
      </a:lt2>
      <a:accent1>
        <a:srgbClr val="4F81BD"/>
      </a:accent1>
      <a:accent2>
        <a:srgbClr val="E0003E"/>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ef0efa3-f368-4f3e-a684-c4d69f0dbae0">
      <UserInfo>
        <DisplayName>Alivon Marianne</DisplayName>
        <AccountId>46</AccountId>
        <AccountType/>
      </UserInfo>
      <UserInfo>
        <DisplayName>Di Martino Jerome</DisplayName>
        <AccountId>43</AccountId>
        <AccountType/>
      </UserInfo>
      <UserInfo>
        <DisplayName>Drebel-Serrano Julie</DisplayName>
        <AccountId>55</AccountId>
        <AccountType/>
      </UserInfo>
    </SharedWithUsers>
    <TaxCatchAll xmlns="5ef0efa3-f368-4f3e-a684-c4d69f0dbae0" xsi:nil="true"/>
    <lcf76f155ced4ddcb4097134ff3c332f xmlns="3dd2f688-8940-4d4b-b4d0-44f1b922a85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A8FD26458E0341AB7271C3E802BCF1" ma:contentTypeVersion="15" ma:contentTypeDescription="Crée un document." ma:contentTypeScope="" ma:versionID="117faaa48726c6ec5d04029b2bafef64">
  <xsd:schema xmlns:xsd="http://www.w3.org/2001/XMLSchema" xmlns:xs="http://www.w3.org/2001/XMLSchema" xmlns:p="http://schemas.microsoft.com/office/2006/metadata/properties" xmlns:ns2="3dd2f688-8940-4d4b-b4d0-44f1b922a858" xmlns:ns3="5ef0efa3-f368-4f3e-a684-c4d69f0dbae0" targetNamespace="http://schemas.microsoft.com/office/2006/metadata/properties" ma:root="true" ma:fieldsID="ef38c9b68aadb90d99435cf4e531e2a6" ns2:_="" ns3:_="">
    <xsd:import namespace="3dd2f688-8940-4d4b-b4d0-44f1b922a858"/>
    <xsd:import namespace="5ef0efa3-f368-4f3e-a684-c4d69f0dba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d2f688-8940-4d4b-b4d0-44f1b922a8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3cc985b9-71ed-4b3f-a785-fb9000017909"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f0efa3-f368-4f3e-a684-c4d69f0dbae0"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3d8cacb3-2a18-4767-b52e-3c7dc8d3c4b6}" ma:internalName="TaxCatchAll" ma:showField="CatchAllData" ma:web="5ef0efa3-f368-4f3e-a684-c4d69f0dba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2E2C23-2F4D-40D7-BFE4-EE4CDAC4CC72}">
  <ds:schemaRefs>
    <ds:schemaRef ds:uri="5ef0efa3-f368-4f3e-a684-c4d69f0dbae0"/>
    <ds:schemaRef ds:uri="http://schemas.microsoft.com/office/2006/documentManagement/types"/>
    <ds:schemaRef ds:uri="http://purl.org/dc/elements/1.1/"/>
    <ds:schemaRef ds:uri="http://purl.org/dc/terms/"/>
    <ds:schemaRef ds:uri="http://schemas.microsoft.com/office/infopath/2007/PartnerControls"/>
    <ds:schemaRef ds:uri="3dd2f688-8940-4d4b-b4d0-44f1b922a858"/>
    <ds:schemaRef ds:uri="http://www.w3.org/XML/1998/namespace"/>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BD1C878-6C41-449D-9676-145BEE48F6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d2f688-8940-4d4b-b4d0-44f1b922a858"/>
    <ds:schemaRef ds:uri="5ef0efa3-f368-4f3e-a684-c4d69f0db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A8433C-B602-4497-9E32-2F4FB08A09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1389</TotalTime>
  <Words>8155</Words>
  <Application>Microsoft Office PowerPoint</Application>
  <PresentationFormat>Affichage à l'écran (4:3)</PresentationFormat>
  <Paragraphs>654</Paragraphs>
  <Slides>39</Slides>
  <Notes>32</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39</vt:i4>
      </vt:variant>
    </vt:vector>
  </HeadingPairs>
  <TitlesOfParts>
    <vt:vector size="51" baseType="lpstr">
      <vt:lpstr>Arial</vt:lpstr>
      <vt:lpstr>Calibri</vt:lpstr>
      <vt:lpstr>Calibri Light</vt:lpstr>
      <vt:lpstr>Century Gothic</vt:lpstr>
      <vt:lpstr>Courier New</vt:lpstr>
      <vt:lpstr>Marianne</vt:lpstr>
      <vt:lpstr>robotoslab</vt:lpstr>
      <vt:lpstr>sourcesanspro</vt:lpstr>
      <vt:lpstr>Wingdings</vt:lpstr>
      <vt:lpstr>1_Conception personnalisée</vt:lpstr>
      <vt:lpstr>Conception personnalisée</vt:lpstr>
      <vt:lpstr>Modele de Présentation Cdg13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 !  Pour aller plus loin cliquez sur les images  </vt:lpstr>
      <vt:lpstr>Le centre ressource des collectivités territoriales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JOURNEE ACTU 2017</dc:title>
  <dc:creator>CDG13/CRHAC</dc:creator>
  <cp:lastModifiedBy>Etie Alix</cp:lastModifiedBy>
  <cp:revision>3</cp:revision>
  <cp:lastPrinted>2021-04-14T15:00:56Z</cp:lastPrinted>
  <dcterms:created xsi:type="dcterms:W3CDTF">2017-09-20T12:51:26Z</dcterms:created>
  <dcterms:modified xsi:type="dcterms:W3CDTF">2022-09-29T08:47:15Z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0x010100C4A8FD26458E0341AB7271C3E802BCF1</vt:lpwstr>
  </property>
  <property fmtid="{D5CDD505-2E9C-101B-9397-08002B2CF9AE}" pid="3" name="MediaServiceImageTags">
    <vt:lpwstr/>
  </property>
</Properties>
</file>